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0" r:id="rId3"/>
    <p:sldId id="261" r:id="rId4"/>
    <p:sldId id="263" r:id="rId5"/>
    <p:sldId id="264" r:id="rId6"/>
    <p:sldId id="268" r:id="rId7"/>
    <p:sldId id="265" r:id="rId8"/>
    <p:sldId id="267"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C8D76-3AD3-415E-813B-08F8D24431E5}" v="6" dt="2025-10-24T17:48:28.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8"/>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8DA04-EBBC-4683-97C3-BE3C88AAD673}" type="datetimeFigureOut">
              <a:rPr lang="en-CA" smtClean="0"/>
              <a:t>2025-10-24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90841-256E-4BA3-8935-03C855042E93}" type="slidenum">
              <a:rPr lang="en-CA" smtClean="0"/>
              <a:t>‹#›</a:t>
            </a:fld>
            <a:endParaRPr lang="en-CA"/>
          </a:p>
        </p:txBody>
      </p:sp>
    </p:spTree>
    <p:extLst>
      <p:ext uri="{BB962C8B-B14F-4D97-AF65-F5344CB8AC3E}">
        <p14:creationId xmlns:p14="http://schemas.microsoft.com/office/powerpoint/2010/main" val="310586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F90841-256E-4BA3-8935-03C855042E93}" type="slidenum">
              <a:rPr lang="en-CA" smtClean="0"/>
              <a:t>7</a:t>
            </a:fld>
            <a:endParaRPr lang="en-CA"/>
          </a:p>
        </p:txBody>
      </p:sp>
    </p:spTree>
    <p:extLst>
      <p:ext uri="{BB962C8B-B14F-4D97-AF65-F5344CB8AC3E}">
        <p14:creationId xmlns:p14="http://schemas.microsoft.com/office/powerpoint/2010/main" val="3923657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sky, outdoor, boat&#10;&#10;Description automatically generated">
            <a:extLst>
              <a:ext uri="{FF2B5EF4-FFF2-40B4-BE49-F238E27FC236}">
                <a16:creationId xmlns:a16="http://schemas.microsoft.com/office/drawing/2014/main" id="{E05B05E7-5573-D662-D768-910EEAE8C4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0DEE2E-9FB0-10A1-660F-4004B2A3B09D}"/>
              </a:ext>
            </a:extLst>
          </p:cNvPr>
          <p:cNvSpPr>
            <a:spLocks noGrp="1"/>
          </p:cNvSpPr>
          <p:nvPr>
            <p:ph type="ctrTitle"/>
          </p:nvPr>
        </p:nvSpPr>
        <p:spPr>
          <a:xfrm>
            <a:off x="545054" y="831906"/>
            <a:ext cx="4328160" cy="2387600"/>
          </a:xfrm>
        </p:spPr>
        <p:txBody>
          <a:bodyPr anchor="ctr">
            <a:normAutofit/>
          </a:bodyPr>
          <a:lstStyle>
            <a:lvl1pPr algn="l">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406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9334-D028-0C5A-773D-30AD67488DBD}"/>
              </a:ext>
            </a:extLst>
          </p:cNvPr>
          <p:cNvSpPr>
            <a:spLocks noGrp="1"/>
          </p:cNvSpPr>
          <p:nvPr>
            <p:ph type="title"/>
          </p:nvPr>
        </p:nvSpPr>
        <p:spPr/>
        <p:txBody>
          <a:bodyPr/>
          <a:lstStyle>
            <a:lvl1pPr>
              <a:defRPr>
                <a:solidFill>
                  <a:srgbClr val="3A597C"/>
                </a:solidFill>
              </a:defRPr>
            </a:lvl1pPr>
          </a:lstStyle>
          <a:p>
            <a:r>
              <a:rPr lang="en-US"/>
              <a:t>Click to edit Master title style</a:t>
            </a:r>
          </a:p>
        </p:txBody>
      </p:sp>
      <p:pic>
        <p:nvPicPr>
          <p:cNvPr id="6" name="Picture 5">
            <a:extLst>
              <a:ext uri="{FF2B5EF4-FFF2-40B4-BE49-F238E27FC236}">
                <a16:creationId xmlns:a16="http://schemas.microsoft.com/office/drawing/2014/main" id="{E8E307CC-BF95-D191-130B-F90DD95000A5}"/>
              </a:ext>
            </a:extLst>
          </p:cNvPr>
          <p:cNvPicPr>
            <a:picLocks noChangeAspect="1"/>
          </p:cNvPicPr>
          <p:nvPr userDrawn="1"/>
        </p:nvPicPr>
        <p:blipFill>
          <a:blip r:embed="rId2"/>
          <a:stretch>
            <a:fillRect/>
          </a:stretch>
        </p:blipFill>
        <p:spPr>
          <a:xfrm>
            <a:off x="10534212" y="6105523"/>
            <a:ext cx="1240277" cy="544512"/>
          </a:xfrm>
          <a:prstGeom prst="rect">
            <a:avLst/>
          </a:prstGeom>
        </p:spPr>
      </p:pic>
    </p:spTree>
    <p:extLst>
      <p:ext uri="{BB962C8B-B14F-4D97-AF65-F5344CB8AC3E}">
        <p14:creationId xmlns:p14="http://schemas.microsoft.com/office/powerpoint/2010/main" val="61595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text, outdoor, water, nature&#10;&#10;Description automatically generated">
            <a:extLst>
              <a:ext uri="{FF2B5EF4-FFF2-40B4-BE49-F238E27FC236}">
                <a16:creationId xmlns:a16="http://schemas.microsoft.com/office/drawing/2014/main" id="{B2B0E639-32B4-8A99-708B-B2016E4FF8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319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4" name="Picture 3" descr="A group of trees&#10;&#10;Description automatically generated with medium confidence">
            <a:extLst>
              <a:ext uri="{FF2B5EF4-FFF2-40B4-BE49-F238E27FC236}">
                <a16:creationId xmlns:a16="http://schemas.microsoft.com/office/drawing/2014/main" id="{F7240CEA-92E9-E124-C27E-92B118D7A3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35BB53-044C-489F-B197-27EC1293015E}"/>
              </a:ext>
            </a:extLst>
          </p:cNvPr>
          <p:cNvSpPr>
            <a:spLocks noGrp="1"/>
          </p:cNvSpPr>
          <p:nvPr>
            <p:ph type="title"/>
          </p:nvPr>
        </p:nvSpPr>
        <p:spPr>
          <a:xfrm>
            <a:off x="831850" y="1624013"/>
            <a:ext cx="4826000" cy="3609974"/>
          </a:xfrm>
        </p:spPr>
        <p:txBody>
          <a:bodyPr anchor="ctr">
            <a:normAutofit/>
          </a:bodyPr>
          <a:lstStyle>
            <a:lvl1pPr algn="l">
              <a:defRPr sz="4000" b="1" i="0">
                <a:solidFill>
                  <a:srgbClr val="3A597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6653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3A59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BB53-044C-489F-B197-27EC1293015E}"/>
              </a:ext>
            </a:extLst>
          </p:cNvPr>
          <p:cNvSpPr>
            <a:spLocks noGrp="1"/>
          </p:cNvSpPr>
          <p:nvPr>
            <p:ph type="title"/>
          </p:nvPr>
        </p:nvSpPr>
        <p:spPr>
          <a:xfrm>
            <a:off x="831850" y="1709738"/>
            <a:ext cx="10515600" cy="2852737"/>
          </a:xfrm>
        </p:spPr>
        <p:txBody>
          <a:bodyPr anchor="ctr">
            <a:normAutofit/>
          </a:bodyPr>
          <a:lstStyle>
            <a:lvl1pPr algn="ctr">
              <a:defRPr sz="4000" b="1">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42B69CF6-8FB7-5B9B-249C-4056D7A01C0C}"/>
              </a:ext>
            </a:extLst>
          </p:cNvPr>
          <p:cNvPicPr>
            <a:picLocks noChangeAspect="1"/>
          </p:cNvPicPr>
          <p:nvPr userDrawn="1"/>
        </p:nvPicPr>
        <p:blipFill>
          <a:blip r:embed="rId2"/>
          <a:stretch>
            <a:fillRect/>
          </a:stretch>
        </p:blipFill>
        <p:spPr>
          <a:xfrm>
            <a:off x="9559925" y="5524500"/>
            <a:ext cx="2159000" cy="952500"/>
          </a:xfrm>
          <a:prstGeom prst="rect">
            <a:avLst/>
          </a:prstGeom>
        </p:spPr>
      </p:pic>
    </p:spTree>
    <p:extLst>
      <p:ext uri="{BB962C8B-B14F-4D97-AF65-F5344CB8AC3E}">
        <p14:creationId xmlns:p14="http://schemas.microsoft.com/office/powerpoint/2010/main" val="301407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8C02-2CA7-70E5-5EF3-BC10BF29239E}"/>
              </a:ext>
            </a:extLst>
          </p:cNvPr>
          <p:cNvSpPr>
            <a:spLocks noGrp="1"/>
          </p:cNvSpPr>
          <p:nvPr>
            <p:ph type="title"/>
          </p:nvPr>
        </p:nvSpPr>
        <p:spPr/>
        <p:txBody>
          <a:bodyPr>
            <a:normAutofit/>
          </a:bodyPr>
          <a:lstStyle>
            <a:lvl1pPr>
              <a:defRPr sz="4000">
                <a:solidFill>
                  <a:srgbClr val="3A597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C51752-264E-297C-13A6-B055475F2C1C}"/>
              </a:ext>
            </a:extLst>
          </p:cNvPr>
          <p:cNvSpPr>
            <a:spLocks noGrp="1"/>
          </p:cNvSpPr>
          <p:nvPr>
            <p:ph idx="1"/>
          </p:nvPr>
        </p:nvSpPr>
        <p:spPr>
          <a:xfrm>
            <a:off x="838200" y="1825625"/>
            <a:ext cx="10515600" cy="4160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71CCECD-E12C-0DF4-BE9F-E0894F141827}"/>
              </a:ext>
            </a:extLst>
          </p:cNvPr>
          <p:cNvPicPr>
            <a:picLocks noChangeAspect="1"/>
          </p:cNvPicPr>
          <p:nvPr userDrawn="1"/>
        </p:nvPicPr>
        <p:blipFill>
          <a:blip r:embed="rId2"/>
          <a:stretch>
            <a:fillRect/>
          </a:stretch>
        </p:blipFill>
        <p:spPr>
          <a:xfrm>
            <a:off x="10534212" y="6105523"/>
            <a:ext cx="1240277" cy="544512"/>
          </a:xfrm>
          <a:prstGeom prst="rect">
            <a:avLst/>
          </a:prstGeom>
        </p:spPr>
      </p:pic>
    </p:spTree>
    <p:extLst>
      <p:ext uri="{BB962C8B-B14F-4D97-AF65-F5344CB8AC3E}">
        <p14:creationId xmlns:p14="http://schemas.microsoft.com/office/powerpoint/2010/main" val="223467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97A1-642E-EFD0-49C0-9DC13487A4A7}"/>
              </a:ext>
            </a:extLst>
          </p:cNvPr>
          <p:cNvSpPr>
            <a:spLocks noGrp="1"/>
          </p:cNvSpPr>
          <p:nvPr>
            <p:ph type="title"/>
          </p:nvPr>
        </p:nvSpPr>
        <p:spPr/>
        <p:txBody>
          <a:bodyPr>
            <a:normAutofit/>
          </a:bodyPr>
          <a:lstStyle>
            <a:lvl1pPr>
              <a:defRPr sz="4000">
                <a:solidFill>
                  <a:srgbClr val="3A597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632A44-2EEE-90DC-B3B7-18E88A189C84}"/>
              </a:ext>
            </a:extLst>
          </p:cNvPr>
          <p:cNvSpPr>
            <a:spLocks noGrp="1"/>
          </p:cNvSpPr>
          <p:nvPr>
            <p:ph sz="half" idx="1"/>
          </p:nvPr>
        </p:nvSpPr>
        <p:spPr>
          <a:xfrm>
            <a:off x="838200" y="1825625"/>
            <a:ext cx="5181600" cy="4232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76325BF-0BD9-F120-E7C7-93C83F6D65AD}"/>
              </a:ext>
            </a:extLst>
          </p:cNvPr>
          <p:cNvSpPr>
            <a:spLocks noGrp="1"/>
          </p:cNvSpPr>
          <p:nvPr>
            <p:ph sz="half" idx="2"/>
          </p:nvPr>
        </p:nvSpPr>
        <p:spPr>
          <a:xfrm>
            <a:off x="6172200" y="1825625"/>
            <a:ext cx="5181600" cy="423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5B5A52-741C-83F9-73ED-F54B261C322C}"/>
              </a:ext>
            </a:extLst>
          </p:cNvPr>
          <p:cNvPicPr>
            <a:picLocks noChangeAspect="1"/>
          </p:cNvPicPr>
          <p:nvPr userDrawn="1"/>
        </p:nvPicPr>
        <p:blipFill>
          <a:blip r:embed="rId2"/>
          <a:stretch>
            <a:fillRect/>
          </a:stretch>
        </p:blipFill>
        <p:spPr>
          <a:xfrm>
            <a:off x="10534212" y="6105523"/>
            <a:ext cx="1240277" cy="544512"/>
          </a:xfrm>
          <a:prstGeom prst="rect">
            <a:avLst/>
          </a:prstGeom>
        </p:spPr>
      </p:pic>
    </p:spTree>
    <p:extLst>
      <p:ext uri="{BB962C8B-B14F-4D97-AF65-F5344CB8AC3E}">
        <p14:creationId xmlns:p14="http://schemas.microsoft.com/office/powerpoint/2010/main" val="412178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97A1-642E-EFD0-49C0-9DC13487A4A7}"/>
              </a:ext>
            </a:extLst>
          </p:cNvPr>
          <p:cNvSpPr>
            <a:spLocks noGrp="1"/>
          </p:cNvSpPr>
          <p:nvPr>
            <p:ph type="title"/>
          </p:nvPr>
        </p:nvSpPr>
        <p:spPr/>
        <p:txBody>
          <a:bodyPr>
            <a:normAutofit/>
          </a:bodyPr>
          <a:lstStyle>
            <a:lvl1pPr>
              <a:defRPr sz="4000">
                <a:solidFill>
                  <a:srgbClr val="3A597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632A44-2EEE-90DC-B3B7-18E88A189C84}"/>
              </a:ext>
            </a:extLst>
          </p:cNvPr>
          <p:cNvSpPr>
            <a:spLocks noGrp="1"/>
          </p:cNvSpPr>
          <p:nvPr>
            <p:ph sz="half" idx="1" hasCustomPrompt="1"/>
          </p:nvPr>
        </p:nvSpPr>
        <p:spPr>
          <a:xfrm>
            <a:off x="838201" y="1825625"/>
            <a:ext cx="3219449" cy="4232275"/>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A5B5A52-741C-83F9-73ED-F54B261C322C}"/>
              </a:ext>
            </a:extLst>
          </p:cNvPr>
          <p:cNvPicPr>
            <a:picLocks noChangeAspect="1"/>
          </p:cNvPicPr>
          <p:nvPr userDrawn="1"/>
        </p:nvPicPr>
        <p:blipFill>
          <a:blip r:embed="rId2"/>
          <a:stretch>
            <a:fillRect/>
          </a:stretch>
        </p:blipFill>
        <p:spPr>
          <a:xfrm>
            <a:off x="10534212" y="6105523"/>
            <a:ext cx="1240277" cy="544512"/>
          </a:xfrm>
          <a:prstGeom prst="rect">
            <a:avLst/>
          </a:prstGeom>
        </p:spPr>
      </p:pic>
      <p:sp>
        <p:nvSpPr>
          <p:cNvPr id="10" name="Content Placeholder 2">
            <a:extLst>
              <a:ext uri="{FF2B5EF4-FFF2-40B4-BE49-F238E27FC236}">
                <a16:creationId xmlns:a16="http://schemas.microsoft.com/office/drawing/2014/main" id="{AF607AFC-7671-FC22-5340-7260D9DEAB06}"/>
              </a:ext>
            </a:extLst>
          </p:cNvPr>
          <p:cNvSpPr>
            <a:spLocks noGrp="1"/>
          </p:cNvSpPr>
          <p:nvPr>
            <p:ph sz="half" idx="10" hasCustomPrompt="1"/>
          </p:nvPr>
        </p:nvSpPr>
        <p:spPr>
          <a:xfrm>
            <a:off x="4486275" y="1825625"/>
            <a:ext cx="3219449" cy="4232275"/>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137B3B7E-042E-8E1C-A790-650EE1761A60}"/>
              </a:ext>
            </a:extLst>
          </p:cNvPr>
          <p:cNvSpPr>
            <a:spLocks noGrp="1"/>
          </p:cNvSpPr>
          <p:nvPr>
            <p:ph sz="half" idx="11" hasCustomPrompt="1"/>
          </p:nvPr>
        </p:nvSpPr>
        <p:spPr>
          <a:xfrm>
            <a:off x="8153401" y="1825625"/>
            <a:ext cx="3219449" cy="4232275"/>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300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E8FA-E958-82AE-895C-F8B40286ED00}"/>
              </a:ext>
            </a:extLst>
          </p:cNvPr>
          <p:cNvSpPr>
            <a:spLocks noGrp="1"/>
          </p:cNvSpPr>
          <p:nvPr>
            <p:ph type="title"/>
          </p:nvPr>
        </p:nvSpPr>
        <p:spPr>
          <a:xfrm>
            <a:off x="839788" y="365125"/>
            <a:ext cx="10515600" cy="1325563"/>
          </a:xfrm>
        </p:spPr>
        <p:txBody>
          <a:bodyPr/>
          <a:lstStyle>
            <a:lvl1pPr>
              <a:defRPr>
                <a:solidFill>
                  <a:srgbClr val="3A597C"/>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92B430F-B415-7133-C617-8CCD330E8C32}"/>
              </a:ext>
            </a:extLst>
          </p:cNvPr>
          <p:cNvSpPr>
            <a:spLocks noGrp="1"/>
          </p:cNvSpPr>
          <p:nvPr>
            <p:ph type="body" idx="1"/>
          </p:nvPr>
        </p:nvSpPr>
        <p:spPr>
          <a:xfrm>
            <a:off x="839788" y="1681163"/>
            <a:ext cx="5157787" cy="823912"/>
          </a:xfrm>
        </p:spPr>
        <p:txBody>
          <a:bodyPr anchor="ctr"/>
          <a:lstStyle>
            <a:lvl1pPr marL="0" indent="0">
              <a:buNone/>
              <a:defRPr sz="2400" b="1">
                <a:solidFill>
                  <a:srgbClr val="3A59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13FB2C3-3E94-864F-D0DC-1336B18C70AC}"/>
              </a:ext>
            </a:extLst>
          </p:cNvPr>
          <p:cNvSpPr>
            <a:spLocks noGrp="1"/>
          </p:cNvSpPr>
          <p:nvPr>
            <p:ph sz="half" idx="2"/>
          </p:nvPr>
        </p:nvSpPr>
        <p:spPr>
          <a:xfrm>
            <a:off x="839788" y="2505075"/>
            <a:ext cx="5157787"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33EB9-2ECC-D2C5-7CBE-5748FAAD0073}"/>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3A59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89CBE1-708D-B8DE-5FD1-932AC95C4980}"/>
              </a:ext>
            </a:extLst>
          </p:cNvPr>
          <p:cNvSpPr>
            <a:spLocks noGrp="1"/>
          </p:cNvSpPr>
          <p:nvPr>
            <p:ph sz="quarter" idx="4"/>
          </p:nvPr>
        </p:nvSpPr>
        <p:spPr>
          <a:xfrm>
            <a:off x="6172200" y="2505075"/>
            <a:ext cx="5183188"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BFEA6CC-9FD8-1D43-C1B6-175F30DAF0E7}"/>
              </a:ext>
            </a:extLst>
          </p:cNvPr>
          <p:cNvPicPr>
            <a:picLocks noChangeAspect="1"/>
          </p:cNvPicPr>
          <p:nvPr userDrawn="1"/>
        </p:nvPicPr>
        <p:blipFill>
          <a:blip r:embed="rId2"/>
          <a:stretch>
            <a:fillRect/>
          </a:stretch>
        </p:blipFill>
        <p:spPr>
          <a:xfrm>
            <a:off x="10534212" y="6105523"/>
            <a:ext cx="1240277" cy="544512"/>
          </a:xfrm>
          <a:prstGeom prst="rect">
            <a:avLst/>
          </a:prstGeom>
        </p:spPr>
      </p:pic>
    </p:spTree>
    <p:extLst>
      <p:ext uri="{BB962C8B-B14F-4D97-AF65-F5344CB8AC3E}">
        <p14:creationId xmlns:p14="http://schemas.microsoft.com/office/powerpoint/2010/main" val="272395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32A44-2EEE-90DC-B3B7-18E88A189C84}"/>
              </a:ext>
            </a:extLst>
          </p:cNvPr>
          <p:cNvSpPr>
            <a:spLocks noGrp="1"/>
          </p:cNvSpPr>
          <p:nvPr>
            <p:ph sz="half" idx="1"/>
          </p:nvPr>
        </p:nvSpPr>
        <p:spPr>
          <a:xfrm>
            <a:off x="838200" y="714375"/>
            <a:ext cx="5181600" cy="534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76325BF-0BD9-F120-E7C7-93C83F6D65AD}"/>
              </a:ext>
            </a:extLst>
          </p:cNvPr>
          <p:cNvSpPr>
            <a:spLocks noGrp="1"/>
          </p:cNvSpPr>
          <p:nvPr>
            <p:ph sz="half" idx="2"/>
          </p:nvPr>
        </p:nvSpPr>
        <p:spPr>
          <a:xfrm>
            <a:off x="6172200" y="714375"/>
            <a:ext cx="5181600" cy="534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5B5A52-741C-83F9-73ED-F54B261C322C}"/>
              </a:ext>
            </a:extLst>
          </p:cNvPr>
          <p:cNvPicPr>
            <a:picLocks noChangeAspect="1"/>
          </p:cNvPicPr>
          <p:nvPr userDrawn="1"/>
        </p:nvPicPr>
        <p:blipFill>
          <a:blip r:embed="rId2"/>
          <a:stretch>
            <a:fillRect/>
          </a:stretch>
        </p:blipFill>
        <p:spPr>
          <a:xfrm>
            <a:off x="10534212" y="6105523"/>
            <a:ext cx="1240277" cy="544512"/>
          </a:xfrm>
          <a:prstGeom prst="rect">
            <a:avLst/>
          </a:prstGeom>
        </p:spPr>
      </p:pic>
    </p:spTree>
    <p:extLst>
      <p:ext uri="{BB962C8B-B14F-4D97-AF65-F5344CB8AC3E}">
        <p14:creationId xmlns:p14="http://schemas.microsoft.com/office/powerpoint/2010/main" val="13015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2B430F-B415-7133-C617-8CCD330E8C32}"/>
              </a:ext>
            </a:extLst>
          </p:cNvPr>
          <p:cNvSpPr>
            <a:spLocks noGrp="1"/>
          </p:cNvSpPr>
          <p:nvPr>
            <p:ph type="body" idx="1"/>
          </p:nvPr>
        </p:nvSpPr>
        <p:spPr>
          <a:xfrm>
            <a:off x="839788" y="623888"/>
            <a:ext cx="5157787" cy="823912"/>
          </a:xfrm>
        </p:spPr>
        <p:txBody>
          <a:bodyPr anchor="ctr"/>
          <a:lstStyle>
            <a:lvl1pPr marL="0" indent="0">
              <a:buNone/>
              <a:defRPr sz="2400" b="1">
                <a:solidFill>
                  <a:srgbClr val="3A59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13FB2C3-3E94-864F-D0DC-1336B18C70AC}"/>
              </a:ext>
            </a:extLst>
          </p:cNvPr>
          <p:cNvSpPr>
            <a:spLocks noGrp="1"/>
          </p:cNvSpPr>
          <p:nvPr>
            <p:ph sz="half" idx="2"/>
          </p:nvPr>
        </p:nvSpPr>
        <p:spPr>
          <a:xfrm>
            <a:off x="839788" y="1447800"/>
            <a:ext cx="5157787"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789CBE1-708D-B8DE-5FD1-932AC95C4980}"/>
              </a:ext>
            </a:extLst>
          </p:cNvPr>
          <p:cNvSpPr>
            <a:spLocks noGrp="1"/>
          </p:cNvSpPr>
          <p:nvPr>
            <p:ph sz="quarter" idx="4"/>
          </p:nvPr>
        </p:nvSpPr>
        <p:spPr>
          <a:xfrm>
            <a:off x="6172200" y="1447800"/>
            <a:ext cx="5183188" cy="443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BFEA6CC-9FD8-1D43-C1B6-175F30DAF0E7}"/>
              </a:ext>
            </a:extLst>
          </p:cNvPr>
          <p:cNvPicPr>
            <a:picLocks noChangeAspect="1"/>
          </p:cNvPicPr>
          <p:nvPr userDrawn="1"/>
        </p:nvPicPr>
        <p:blipFill>
          <a:blip r:embed="rId2"/>
          <a:stretch>
            <a:fillRect/>
          </a:stretch>
        </p:blipFill>
        <p:spPr>
          <a:xfrm>
            <a:off x="10534212" y="6105523"/>
            <a:ext cx="1240277" cy="544512"/>
          </a:xfrm>
          <a:prstGeom prst="rect">
            <a:avLst/>
          </a:prstGeom>
        </p:spPr>
      </p:pic>
      <p:sp>
        <p:nvSpPr>
          <p:cNvPr id="11" name="Text Placeholder 2">
            <a:extLst>
              <a:ext uri="{FF2B5EF4-FFF2-40B4-BE49-F238E27FC236}">
                <a16:creationId xmlns:a16="http://schemas.microsoft.com/office/drawing/2014/main" id="{4FBE9AE7-F85B-7B0C-3A46-36BAC0B359B4}"/>
              </a:ext>
            </a:extLst>
          </p:cNvPr>
          <p:cNvSpPr>
            <a:spLocks noGrp="1"/>
          </p:cNvSpPr>
          <p:nvPr>
            <p:ph type="body" idx="10"/>
          </p:nvPr>
        </p:nvSpPr>
        <p:spPr>
          <a:xfrm>
            <a:off x="6169026" y="623888"/>
            <a:ext cx="5157787" cy="823912"/>
          </a:xfrm>
        </p:spPr>
        <p:txBody>
          <a:bodyPr anchor="ctr"/>
          <a:lstStyle>
            <a:lvl1pPr marL="0" indent="0">
              <a:buNone/>
              <a:defRPr sz="2400" b="1">
                <a:solidFill>
                  <a:srgbClr val="3A59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952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C69B3-AE13-8E58-DFD2-AD54BD5A8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F560E-213D-80EA-68F9-FE48E188C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31175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0" r:id="rId4"/>
    <p:sldLayoutId id="2147483659" r:id="rId5"/>
    <p:sldLayoutId id="2147483657" r:id="rId6"/>
    <p:sldLayoutId id="2147483658" r:id="rId7"/>
    <p:sldLayoutId id="2147483652" r:id="rId8"/>
    <p:sldLayoutId id="2147483653" r:id="rId9"/>
    <p:sldLayoutId id="2147483654"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imgres?imgurl=http%3A%2F%2Fclipart.coolclips.com%2F480%2Fvectors%2Ftf05086%2FCoolClips_peop2226.png&amp;tbnid=mBDjQbrpOtj6YM&amp;vet=12ahUKEwjhxN3O3fOBAxVkK2IAHUYkBTYQMygtegUIARC7AQ..i&amp;imgrefurl=http%3A%2F%2Fsearch.coolclips.com%2Fm%2Fvector%2Fpeop2226%2Ffighting-over-money%2F&amp;docid=2pd5efyj-GimJM&amp;w=480&amp;h=264&amp;q=fight%20over%20canadian%20money%20cartoon&amp;client=firefox-b-d&amp;ved=2ahUKEwjhxN3O3fOBAxVkK2IAHUYkBTYQMygtegUIARC7AQ"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819-8B55-B7F4-CCBE-3556582940FB}"/>
              </a:ext>
            </a:extLst>
          </p:cNvPr>
          <p:cNvSpPr>
            <a:spLocks noGrp="1"/>
          </p:cNvSpPr>
          <p:nvPr>
            <p:ph type="ctrTitle"/>
          </p:nvPr>
        </p:nvSpPr>
        <p:spPr/>
        <p:txBody>
          <a:bodyPr/>
          <a:lstStyle/>
          <a:p>
            <a:r>
              <a:rPr lang="en-US" dirty="0"/>
              <a:t>2026 Capital Forecast</a:t>
            </a:r>
          </a:p>
        </p:txBody>
      </p:sp>
    </p:spTree>
    <p:extLst>
      <p:ext uri="{BB962C8B-B14F-4D97-AF65-F5344CB8AC3E}">
        <p14:creationId xmlns:p14="http://schemas.microsoft.com/office/powerpoint/2010/main" val="91095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8799-2781-41A9-728E-D7657D9BB0EF}"/>
              </a:ext>
            </a:extLst>
          </p:cNvPr>
          <p:cNvSpPr>
            <a:spLocks noGrp="1"/>
          </p:cNvSpPr>
          <p:nvPr>
            <p:ph type="title"/>
          </p:nvPr>
        </p:nvSpPr>
        <p:spPr/>
        <p:txBody>
          <a:bodyPr/>
          <a:lstStyle/>
          <a:p>
            <a:r>
              <a:rPr lang="en-US" dirty="0"/>
              <a:t>2026 Capital Forecast Budget Process</a:t>
            </a:r>
          </a:p>
        </p:txBody>
      </p:sp>
      <p:sp>
        <p:nvSpPr>
          <p:cNvPr id="3" name="Content Placeholder 2">
            <a:extLst>
              <a:ext uri="{FF2B5EF4-FFF2-40B4-BE49-F238E27FC236}">
                <a16:creationId xmlns:a16="http://schemas.microsoft.com/office/drawing/2014/main" id="{A5F2BE51-7934-98A0-73D5-996644FE2097}"/>
              </a:ext>
            </a:extLst>
          </p:cNvPr>
          <p:cNvSpPr>
            <a:spLocks noGrp="1"/>
          </p:cNvSpPr>
          <p:nvPr>
            <p:ph idx="1"/>
          </p:nvPr>
        </p:nvSpPr>
        <p:spPr>
          <a:xfrm>
            <a:off x="838200" y="1443487"/>
            <a:ext cx="10515600" cy="4542976"/>
          </a:xfrm>
        </p:spPr>
        <p:txBody>
          <a:bodyPr>
            <a:normAutofit lnSpcReduction="10000"/>
          </a:bodyPr>
          <a:lstStyle/>
          <a:p>
            <a:r>
              <a:rPr lang="en-US" dirty="0"/>
              <a:t>Township Managers provided a list of capital items for their departments to the Treasurer.</a:t>
            </a:r>
          </a:p>
          <a:p>
            <a:r>
              <a:rPr lang="en-US" dirty="0"/>
              <a:t>The Leadership Team held a meeting where they discussed the capital items and a consensus was made on what items should be recommended to Council to be included in the first 2026 draft budget.</a:t>
            </a:r>
          </a:p>
          <a:p>
            <a:r>
              <a:rPr lang="en-US" dirty="0"/>
              <a:t>Department Managers will present their Capital Forecasts to Council on Wednesday, October 29, 2025.</a:t>
            </a:r>
          </a:p>
          <a:p>
            <a:r>
              <a:rPr lang="en-US" dirty="0"/>
              <a:t>Council will direct staff on which items to include in the first draft budget, which will be presented to Council on Thursday, November 20, 2025.</a:t>
            </a:r>
          </a:p>
          <a:p>
            <a:endParaRPr lang="en-US" dirty="0"/>
          </a:p>
          <a:p>
            <a:endParaRPr lang="en-US" dirty="0">
              <a:hlinkClick r:id="rId2"/>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04716"/>
            <a:ext cx="1584384" cy="871411"/>
          </a:xfrm>
          <a:prstGeom prst="rect">
            <a:avLst/>
          </a:prstGeom>
        </p:spPr>
      </p:pic>
    </p:spTree>
    <p:extLst>
      <p:ext uri="{BB962C8B-B14F-4D97-AF65-F5344CB8AC3E}">
        <p14:creationId xmlns:p14="http://schemas.microsoft.com/office/powerpoint/2010/main" val="152867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8799-2781-41A9-728E-D7657D9BB0EF}"/>
              </a:ext>
            </a:extLst>
          </p:cNvPr>
          <p:cNvSpPr>
            <a:spLocks noGrp="1"/>
          </p:cNvSpPr>
          <p:nvPr>
            <p:ph type="title"/>
          </p:nvPr>
        </p:nvSpPr>
        <p:spPr/>
        <p:txBody>
          <a:bodyPr/>
          <a:lstStyle/>
          <a:p>
            <a:r>
              <a:rPr lang="en-US" dirty="0"/>
              <a:t>Ontario Municipal Partnership Fund (OMPF)</a:t>
            </a:r>
          </a:p>
        </p:txBody>
      </p:sp>
      <p:sp>
        <p:nvSpPr>
          <p:cNvPr id="3" name="Content Placeholder 2">
            <a:extLst>
              <a:ext uri="{FF2B5EF4-FFF2-40B4-BE49-F238E27FC236}">
                <a16:creationId xmlns:a16="http://schemas.microsoft.com/office/drawing/2014/main" id="{A5F2BE51-7934-98A0-73D5-996644FE2097}"/>
              </a:ext>
            </a:extLst>
          </p:cNvPr>
          <p:cNvSpPr>
            <a:spLocks noGrp="1"/>
          </p:cNvSpPr>
          <p:nvPr>
            <p:ph idx="1"/>
          </p:nvPr>
        </p:nvSpPr>
        <p:spPr/>
        <p:txBody>
          <a:bodyPr>
            <a:normAutofit lnSpcReduction="10000"/>
          </a:bodyPr>
          <a:lstStyle/>
          <a:p>
            <a:r>
              <a:rPr lang="en-US" dirty="0"/>
              <a:t>The Provincial Government introduced the OMPF in 2005, at which time the Township received $380,884. Over the years, the amount has fluctuated with the Province’s reviews and revamping of the program, but has gradually increased. In 2025, the Township received a total of $1,234,500. The 2026 amount has not yet been announced.</a:t>
            </a:r>
          </a:p>
          <a:p>
            <a:r>
              <a:rPr lang="en-US" dirty="0"/>
              <a:t>OMPF funds have been consistently utilized for capital and major projects only. With the Province indicating the uncertainty of the funds, the Township does not use the funds for the operating budget, nor for decreasing the tax rate as this could have a detrimental impact in future years’ budgets.</a:t>
            </a:r>
          </a:p>
          <a:p>
            <a:endParaRPr lang="en-US" dirty="0"/>
          </a:p>
        </p:txBody>
      </p:sp>
    </p:spTree>
    <p:extLst>
      <p:ext uri="{BB962C8B-B14F-4D97-AF65-F5344CB8AC3E}">
        <p14:creationId xmlns:p14="http://schemas.microsoft.com/office/powerpoint/2010/main" val="21547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8799-2781-41A9-728E-D7657D9BB0EF}"/>
              </a:ext>
            </a:extLst>
          </p:cNvPr>
          <p:cNvSpPr>
            <a:spLocks noGrp="1"/>
          </p:cNvSpPr>
          <p:nvPr>
            <p:ph type="title"/>
          </p:nvPr>
        </p:nvSpPr>
        <p:spPr/>
        <p:txBody>
          <a:bodyPr/>
          <a:lstStyle/>
          <a:p>
            <a:pPr algn="ctr"/>
            <a:r>
              <a:rPr lang="en-US" dirty="0"/>
              <a:t>Asset Management Plan</a:t>
            </a:r>
          </a:p>
        </p:txBody>
      </p:sp>
      <p:sp>
        <p:nvSpPr>
          <p:cNvPr id="6" name="Content Placeholder 5"/>
          <p:cNvSpPr>
            <a:spLocks noGrp="1"/>
          </p:cNvSpPr>
          <p:nvPr>
            <p:ph idx="1"/>
          </p:nvPr>
        </p:nvSpPr>
        <p:spPr/>
        <p:txBody>
          <a:bodyPr>
            <a:normAutofit fontScale="85000" lnSpcReduction="20000"/>
          </a:bodyPr>
          <a:lstStyle/>
          <a:p>
            <a:r>
              <a:rPr lang="en-US" dirty="0"/>
              <a:t>Council adopted the 2017 Asset Management Plan (AMP) and committed to increasing the annual transfers to Future Capital Reserves each year by $39,286.</a:t>
            </a:r>
          </a:p>
          <a:p>
            <a:r>
              <a:rPr lang="en-US" dirty="0"/>
              <a:t>In 2022, Council adopted Financing Strategy 3 of the updated Asset Management Plan, increasing the transfer each year by $43,400 plus rate of inflation to the transfers.</a:t>
            </a:r>
          </a:p>
          <a:p>
            <a:r>
              <a:rPr lang="en-US" dirty="0"/>
              <a:t>On October 21, 2025 Council received an Interim Update for the 2025 Asset Management Plan which indicated in Table B2 increasing the transfer amount by $53,679 plus rate of inflation.</a:t>
            </a:r>
          </a:p>
          <a:p>
            <a:r>
              <a:rPr lang="en-US" dirty="0"/>
              <a:t>Council has the option of decreasing the AMP transfer in any given year, and utilizing some, or all, of the transfer amount to fund some of the Capital and Major Items. For the 2026 year, we are proposing to use the full $406,376 of the transfer to partially fund the capital items.</a:t>
            </a:r>
          </a:p>
        </p:txBody>
      </p:sp>
    </p:spTree>
    <p:extLst>
      <p:ext uri="{BB962C8B-B14F-4D97-AF65-F5344CB8AC3E}">
        <p14:creationId xmlns:p14="http://schemas.microsoft.com/office/powerpoint/2010/main" val="161764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8799-2781-41A9-728E-D7657D9BB0EF}"/>
              </a:ext>
            </a:extLst>
          </p:cNvPr>
          <p:cNvSpPr>
            <a:spLocks noGrp="1"/>
          </p:cNvSpPr>
          <p:nvPr>
            <p:ph type="title"/>
          </p:nvPr>
        </p:nvSpPr>
        <p:spPr/>
        <p:txBody>
          <a:bodyPr/>
          <a:lstStyle/>
          <a:p>
            <a:pPr algn="ctr"/>
            <a:r>
              <a:rPr lang="en-US" dirty="0"/>
              <a:t>Reserves</a:t>
            </a:r>
          </a:p>
        </p:txBody>
      </p:sp>
      <p:sp>
        <p:nvSpPr>
          <p:cNvPr id="3" name="Content Placeholder 2">
            <a:extLst>
              <a:ext uri="{FF2B5EF4-FFF2-40B4-BE49-F238E27FC236}">
                <a16:creationId xmlns:a16="http://schemas.microsoft.com/office/drawing/2014/main" id="{A5F2BE51-7934-98A0-73D5-996644FE2097}"/>
              </a:ext>
            </a:extLst>
          </p:cNvPr>
          <p:cNvSpPr>
            <a:spLocks noGrp="1"/>
          </p:cNvSpPr>
          <p:nvPr>
            <p:ph idx="1"/>
          </p:nvPr>
        </p:nvSpPr>
        <p:spPr/>
        <p:txBody>
          <a:bodyPr>
            <a:normAutofit lnSpcReduction="10000"/>
          </a:bodyPr>
          <a:lstStyle/>
          <a:p>
            <a:r>
              <a:rPr lang="en-US" dirty="0"/>
              <a:t>Currently, there is $6.1 Million in Future Capital Reserves and $3 Million in General Reserves. </a:t>
            </a:r>
          </a:p>
          <a:p>
            <a:r>
              <a:rPr lang="en-US" dirty="0"/>
              <a:t>Council determines what the Reserves may be utilized for, however typically the General Reserves have been used for any emergency or unexpected expenditures during the year. Future Capital Reserves are for future capital expenses.</a:t>
            </a:r>
          </a:p>
          <a:p>
            <a:r>
              <a:rPr lang="en-US" dirty="0"/>
              <a:t>The General Reserve includes annual year-end surplus amounts, less any year-end deficit amounts.</a:t>
            </a:r>
          </a:p>
          <a:p>
            <a:r>
              <a:rPr lang="en-US" dirty="0"/>
              <a:t>The Future Capital Reserve includes transfers to Reserves as per the Asset Management Plan.</a:t>
            </a:r>
          </a:p>
          <a:p>
            <a:pPr marL="457200" lvl="1" indent="0">
              <a:buNone/>
            </a:pPr>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42" y="5911769"/>
            <a:ext cx="1472754" cy="824742"/>
          </a:xfrm>
          <a:prstGeom prst="rect">
            <a:avLst/>
          </a:prstGeom>
        </p:spPr>
      </p:pic>
    </p:spTree>
    <p:extLst>
      <p:ext uri="{BB962C8B-B14F-4D97-AF65-F5344CB8AC3E}">
        <p14:creationId xmlns:p14="http://schemas.microsoft.com/office/powerpoint/2010/main" val="195508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62D9-0DC7-90B5-3C01-69C20B41E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2DEE3-1C81-642D-C009-3C5F4E27F933}"/>
              </a:ext>
            </a:extLst>
          </p:cNvPr>
          <p:cNvSpPr>
            <a:spLocks noGrp="1"/>
          </p:cNvSpPr>
          <p:nvPr>
            <p:ph type="title"/>
          </p:nvPr>
        </p:nvSpPr>
        <p:spPr/>
        <p:txBody>
          <a:bodyPr/>
          <a:lstStyle/>
          <a:p>
            <a:pPr algn="ctr"/>
            <a:r>
              <a:rPr lang="en-US" dirty="0"/>
              <a:t>Reserve Funds</a:t>
            </a:r>
          </a:p>
        </p:txBody>
      </p:sp>
      <p:sp>
        <p:nvSpPr>
          <p:cNvPr id="3" name="Content Placeholder 2">
            <a:extLst>
              <a:ext uri="{FF2B5EF4-FFF2-40B4-BE49-F238E27FC236}">
                <a16:creationId xmlns:a16="http://schemas.microsoft.com/office/drawing/2014/main" id="{80032005-33E3-7ECB-0653-ED44D2D6CAA2}"/>
              </a:ext>
            </a:extLst>
          </p:cNvPr>
          <p:cNvSpPr>
            <a:spLocks noGrp="1"/>
          </p:cNvSpPr>
          <p:nvPr>
            <p:ph idx="1"/>
          </p:nvPr>
        </p:nvSpPr>
        <p:spPr/>
        <p:txBody>
          <a:bodyPr>
            <a:normAutofit/>
          </a:bodyPr>
          <a:lstStyle/>
          <a:p>
            <a:r>
              <a:rPr lang="en-US" dirty="0"/>
              <a:t>The Parks Reserve Fund currently has a balance of $34,024.46  with $27,000 being budgeted in the draft Capital budget.</a:t>
            </a:r>
          </a:p>
          <a:p>
            <a:r>
              <a:rPr lang="en-US" dirty="0"/>
              <a:t>In recent years, dollars in this fund have been utilized for the Riverview Park plan.</a:t>
            </a:r>
          </a:p>
          <a:p>
            <a:r>
              <a:rPr lang="en-US" dirty="0"/>
              <a:t>Cash in Lieu of Parkland is transferred to the Parks Reserve Fund.</a:t>
            </a:r>
          </a:p>
          <a:p>
            <a:r>
              <a:rPr lang="en-US" dirty="0"/>
              <a:t>The Gas Tax account is a holding account for the Canada Community Building fund. These funds are received annually and typically used for capital roads projects. </a:t>
            </a:r>
          </a:p>
          <a:p>
            <a:pPr marL="457200" lvl="1" indent="0">
              <a:buNone/>
            </a:pPr>
            <a:endParaRPr lang="en-US" dirty="0"/>
          </a:p>
          <a:p>
            <a:pPr lvl="1"/>
            <a:endParaRPr lang="en-US" dirty="0"/>
          </a:p>
        </p:txBody>
      </p:sp>
      <p:pic>
        <p:nvPicPr>
          <p:cNvPr id="4" name="Picture 3">
            <a:extLst>
              <a:ext uri="{FF2B5EF4-FFF2-40B4-BE49-F238E27FC236}">
                <a16:creationId xmlns:a16="http://schemas.microsoft.com/office/drawing/2014/main" id="{04BB6921-2F11-C877-4370-BEFD9BF31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42" y="5911769"/>
            <a:ext cx="1472754" cy="824742"/>
          </a:xfrm>
          <a:prstGeom prst="rect">
            <a:avLst/>
          </a:prstGeom>
        </p:spPr>
      </p:pic>
    </p:spTree>
    <p:extLst>
      <p:ext uri="{BB962C8B-B14F-4D97-AF65-F5344CB8AC3E}">
        <p14:creationId xmlns:p14="http://schemas.microsoft.com/office/powerpoint/2010/main" val="208565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8799-2781-41A9-728E-D7657D9BB0EF}"/>
              </a:ext>
            </a:extLst>
          </p:cNvPr>
          <p:cNvSpPr>
            <a:spLocks noGrp="1"/>
          </p:cNvSpPr>
          <p:nvPr>
            <p:ph type="title"/>
          </p:nvPr>
        </p:nvSpPr>
        <p:spPr>
          <a:xfrm>
            <a:off x="838200" y="365126"/>
            <a:ext cx="10515600" cy="986811"/>
          </a:xfrm>
        </p:spPr>
        <p:txBody>
          <a:bodyPr/>
          <a:lstStyle/>
          <a:p>
            <a:pPr algn="ctr"/>
            <a:r>
              <a:rPr lang="en-US" dirty="0">
                <a:solidFill>
                  <a:schemeClr val="tx1"/>
                </a:solidFill>
              </a:rPr>
              <a:t>2026 Capital and Major Items Summary</a:t>
            </a:r>
          </a:p>
        </p:txBody>
      </p:sp>
      <p:graphicFrame>
        <p:nvGraphicFramePr>
          <p:cNvPr id="6" name="Content Placeholder 5">
            <a:extLst>
              <a:ext uri="{FF2B5EF4-FFF2-40B4-BE49-F238E27FC236}">
                <a16:creationId xmlns:a16="http://schemas.microsoft.com/office/drawing/2014/main" id="{6D89808D-B7A3-6BCB-D0BE-C0199A0E22BB}"/>
              </a:ext>
            </a:extLst>
          </p:cNvPr>
          <p:cNvGraphicFramePr>
            <a:graphicFrameLocks noGrp="1"/>
          </p:cNvGraphicFramePr>
          <p:nvPr>
            <p:ph idx="1"/>
            <p:extLst>
              <p:ext uri="{D42A27DB-BD31-4B8C-83A1-F6EECF244321}">
                <p14:modId xmlns:p14="http://schemas.microsoft.com/office/powerpoint/2010/main" val="1106121707"/>
              </p:ext>
            </p:extLst>
          </p:nvPr>
        </p:nvGraphicFramePr>
        <p:xfrm>
          <a:off x="838200" y="1825625"/>
          <a:ext cx="10515600" cy="3680438"/>
        </p:xfrm>
        <a:graphic>
          <a:graphicData uri="http://schemas.openxmlformats.org/drawingml/2006/table">
            <a:tbl>
              <a:tblPr bandRow="1">
                <a:tableStyleId>{9DCAF9ED-07DC-4A11-8D7F-57B35C25682E}</a:tableStyleId>
              </a:tblPr>
              <a:tblGrid>
                <a:gridCol w="7971503">
                  <a:extLst>
                    <a:ext uri="{9D8B030D-6E8A-4147-A177-3AD203B41FA5}">
                      <a16:colId xmlns:a16="http://schemas.microsoft.com/office/drawing/2014/main" val="1959183558"/>
                    </a:ext>
                  </a:extLst>
                </a:gridCol>
                <a:gridCol w="2544097">
                  <a:extLst>
                    <a:ext uri="{9D8B030D-6E8A-4147-A177-3AD203B41FA5}">
                      <a16:colId xmlns:a16="http://schemas.microsoft.com/office/drawing/2014/main" val="769786357"/>
                    </a:ext>
                  </a:extLst>
                </a:gridCol>
              </a:tblGrid>
              <a:tr h="421777">
                <a:tc>
                  <a:txBody>
                    <a:bodyPr/>
                    <a:lstStyle/>
                    <a:p>
                      <a:r>
                        <a:rPr lang="en-CA" dirty="0"/>
                        <a:t>Items in 2026 List A and List B</a:t>
                      </a:r>
                    </a:p>
                  </a:txBody>
                  <a:tcPr/>
                </a:tc>
                <a:tc>
                  <a:txBody>
                    <a:bodyPr/>
                    <a:lstStyle/>
                    <a:p>
                      <a:pPr algn="r"/>
                      <a:r>
                        <a:rPr lang="en-CA" dirty="0"/>
                        <a:t>$3,903,637</a:t>
                      </a:r>
                    </a:p>
                  </a:txBody>
                  <a:tcPr/>
                </a:tc>
                <a:extLst>
                  <a:ext uri="{0D108BD9-81ED-4DB2-BD59-A6C34878D82A}">
                    <a16:rowId xmlns:a16="http://schemas.microsoft.com/office/drawing/2014/main" val="2443874713"/>
                  </a:ext>
                </a:extLst>
              </a:tr>
              <a:tr h="727999">
                <a:tc>
                  <a:txBody>
                    <a:bodyPr/>
                    <a:lstStyle/>
                    <a:p>
                      <a:r>
                        <a:rPr lang="en-CA" dirty="0"/>
                        <a:t>Less Other Funding – Previously committed OMPF funds, Grants, Reserves &amp; Reserve Funds</a:t>
                      </a:r>
                    </a:p>
                  </a:txBody>
                  <a:tcPr/>
                </a:tc>
                <a:tc>
                  <a:txBody>
                    <a:bodyPr/>
                    <a:lstStyle/>
                    <a:p>
                      <a:pPr algn="r"/>
                      <a:r>
                        <a:rPr lang="en-CA" dirty="0"/>
                        <a:t> (2,282,407)</a:t>
                      </a:r>
                    </a:p>
                  </a:txBody>
                  <a:tcPr/>
                </a:tc>
                <a:extLst>
                  <a:ext uri="{0D108BD9-81ED-4DB2-BD59-A6C34878D82A}">
                    <a16:rowId xmlns:a16="http://schemas.microsoft.com/office/drawing/2014/main" val="1398159131"/>
                  </a:ext>
                </a:extLst>
              </a:tr>
              <a:tr h="421777">
                <a:tc>
                  <a:txBody>
                    <a:bodyPr/>
                    <a:lstStyle/>
                    <a:p>
                      <a:r>
                        <a:rPr lang="en-CA" dirty="0"/>
                        <a:t>Funding Deficit</a:t>
                      </a:r>
                    </a:p>
                  </a:txBody>
                  <a:tcPr/>
                </a:tc>
                <a:tc>
                  <a:txBody>
                    <a:bodyPr/>
                    <a:lstStyle/>
                    <a:p>
                      <a:pPr algn="r"/>
                      <a:r>
                        <a:rPr lang="en-CA" dirty="0"/>
                        <a:t>  </a:t>
                      </a:r>
                      <a:r>
                        <a:rPr lang="en-CA" dirty="0">
                          <a:solidFill>
                            <a:srgbClr val="FF0000"/>
                          </a:solidFill>
                        </a:rPr>
                        <a:t>1,621,230</a:t>
                      </a:r>
                    </a:p>
                  </a:txBody>
                  <a:tcPr/>
                </a:tc>
                <a:extLst>
                  <a:ext uri="{0D108BD9-81ED-4DB2-BD59-A6C34878D82A}">
                    <a16:rowId xmlns:a16="http://schemas.microsoft.com/office/drawing/2014/main" val="85153471"/>
                  </a:ext>
                </a:extLst>
              </a:tr>
              <a:tr h="421777">
                <a:tc>
                  <a:txBody>
                    <a:bodyPr/>
                    <a:lstStyle/>
                    <a:p>
                      <a:r>
                        <a:rPr lang="en-CA" dirty="0"/>
                        <a:t>Approximate 2026 OMPF – amount usually confirmed in November*</a:t>
                      </a:r>
                    </a:p>
                  </a:txBody>
                  <a:tcPr/>
                </a:tc>
                <a:tc>
                  <a:txBody>
                    <a:bodyPr/>
                    <a:lstStyle/>
                    <a:p>
                      <a:pPr algn="r"/>
                      <a:r>
                        <a:rPr lang="en-CA" dirty="0"/>
                        <a:t> (1,000,000)</a:t>
                      </a:r>
                    </a:p>
                  </a:txBody>
                  <a:tcPr/>
                </a:tc>
                <a:extLst>
                  <a:ext uri="{0D108BD9-81ED-4DB2-BD59-A6C34878D82A}">
                    <a16:rowId xmlns:a16="http://schemas.microsoft.com/office/drawing/2014/main" val="3499635580"/>
                  </a:ext>
                </a:extLst>
              </a:tr>
              <a:tr h="421777">
                <a:tc>
                  <a:txBody>
                    <a:bodyPr/>
                    <a:lstStyle/>
                    <a:p>
                      <a:r>
                        <a:rPr lang="en-CA" dirty="0"/>
                        <a:t>Less Remaining OMPF from previous capital/projects</a:t>
                      </a:r>
                    </a:p>
                  </a:txBody>
                  <a:tcPr/>
                </a:tc>
                <a:tc>
                  <a:txBody>
                    <a:bodyPr/>
                    <a:lstStyle/>
                    <a:p>
                      <a:pPr algn="r"/>
                      <a:r>
                        <a:rPr lang="en-CA" dirty="0"/>
                        <a:t>      (11,854)</a:t>
                      </a:r>
                    </a:p>
                  </a:txBody>
                  <a:tcPr/>
                </a:tc>
                <a:extLst>
                  <a:ext uri="{0D108BD9-81ED-4DB2-BD59-A6C34878D82A}">
                    <a16:rowId xmlns:a16="http://schemas.microsoft.com/office/drawing/2014/main" val="2769524567"/>
                  </a:ext>
                </a:extLst>
              </a:tr>
              <a:tr h="421777">
                <a:tc>
                  <a:txBody>
                    <a:bodyPr/>
                    <a:lstStyle/>
                    <a:p>
                      <a:r>
                        <a:rPr lang="en-CA" dirty="0"/>
                        <a:t>Less Items to be Deferred to 2027</a:t>
                      </a:r>
                    </a:p>
                  </a:txBody>
                  <a:tcPr/>
                </a:tc>
                <a:tc>
                  <a:txBody>
                    <a:bodyPr/>
                    <a:lstStyle/>
                    <a:p>
                      <a:pPr algn="r"/>
                      <a:r>
                        <a:rPr lang="en-CA" dirty="0"/>
                        <a:t>    (203,000)</a:t>
                      </a:r>
                    </a:p>
                  </a:txBody>
                  <a:tcPr/>
                </a:tc>
                <a:extLst>
                  <a:ext uri="{0D108BD9-81ED-4DB2-BD59-A6C34878D82A}">
                    <a16:rowId xmlns:a16="http://schemas.microsoft.com/office/drawing/2014/main" val="1440791783"/>
                  </a:ext>
                </a:extLst>
              </a:tr>
              <a:tr h="421777">
                <a:tc>
                  <a:txBody>
                    <a:bodyPr/>
                    <a:lstStyle/>
                    <a:p>
                      <a:r>
                        <a:rPr lang="en-CA" dirty="0"/>
                        <a:t>Less Use of Asset Management Plan Transfer for 2026</a:t>
                      </a:r>
                    </a:p>
                  </a:txBody>
                  <a:tcPr/>
                </a:tc>
                <a:tc>
                  <a:txBody>
                    <a:bodyPr/>
                    <a:lstStyle/>
                    <a:p>
                      <a:pPr algn="r"/>
                      <a:r>
                        <a:rPr lang="en-CA" dirty="0"/>
                        <a:t>    (406,376)</a:t>
                      </a:r>
                    </a:p>
                  </a:txBody>
                  <a:tcPr/>
                </a:tc>
                <a:extLst>
                  <a:ext uri="{0D108BD9-81ED-4DB2-BD59-A6C34878D82A}">
                    <a16:rowId xmlns:a16="http://schemas.microsoft.com/office/drawing/2014/main" val="1500507343"/>
                  </a:ext>
                </a:extLst>
              </a:tr>
              <a:tr h="421777">
                <a:tc>
                  <a:txBody>
                    <a:bodyPr/>
                    <a:lstStyle/>
                    <a:p>
                      <a:r>
                        <a:rPr lang="en-CA" dirty="0"/>
                        <a:t>OMPF Balance </a:t>
                      </a:r>
                    </a:p>
                  </a:txBody>
                  <a:tcPr/>
                </a:tc>
                <a:tc>
                  <a:txBody>
                    <a:bodyPr/>
                    <a:lstStyle/>
                    <a:p>
                      <a:pPr algn="r"/>
                      <a:r>
                        <a:rPr lang="en-CA" b="1" dirty="0"/>
                        <a:t>      0.00</a:t>
                      </a:r>
                    </a:p>
                  </a:txBody>
                  <a:tcPr/>
                </a:tc>
                <a:extLst>
                  <a:ext uri="{0D108BD9-81ED-4DB2-BD59-A6C34878D82A}">
                    <a16:rowId xmlns:a16="http://schemas.microsoft.com/office/drawing/2014/main" val="1592191130"/>
                  </a:ext>
                </a:extLst>
              </a:tr>
            </a:tbl>
          </a:graphicData>
        </a:graphic>
      </p:graphicFrame>
      <p:sp>
        <p:nvSpPr>
          <p:cNvPr id="3" name="TextBox 2">
            <a:extLst>
              <a:ext uri="{FF2B5EF4-FFF2-40B4-BE49-F238E27FC236}">
                <a16:creationId xmlns:a16="http://schemas.microsoft.com/office/drawing/2014/main" id="{9F398305-9B2D-8744-9E99-4497F2D1BB57}"/>
              </a:ext>
            </a:extLst>
          </p:cNvPr>
          <p:cNvSpPr txBox="1"/>
          <p:nvPr/>
        </p:nvSpPr>
        <p:spPr>
          <a:xfrm>
            <a:off x="838200" y="5658464"/>
            <a:ext cx="10586884" cy="646331"/>
          </a:xfrm>
          <a:prstGeom prst="rect">
            <a:avLst/>
          </a:prstGeom>
          <a:noFill/>
        </p:spPr>
        <p:txBody>
          <a:bodyPr wrap="square" rtlCol="0">
            <a:spAutoFit/>
          </a:bodyPr>
          <a:lstStyle/>
          <a:p>
            <a:r>
              <a:rPr lang="en-CA" dirty="0"/>
              <a:t>*Should 2026 OMPF funds be more than $1 Million, the balance would be transferred to Future Capital Reserves as per AMP</a:t>
            </a:r>
          </a:p>
        </p:txBody>
      </p:sp>
    </p:spTree>
    <p:extLst>
      <p:ext uri="{BB962C8B-B14F-4D97-AF65-F5344CB8AC3E}">
        <p14:creationId xmlns:p14="http://schemas.microsoft.com/office/powerpoint/2010/main" val="350468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624C-186F-6345-B62F-F6A2DB3652A8}"/>
              </a:ext>
            </a:extLst>
          </p:cNvPr>
          <p:cNvSpPr>
            <a:spLocks noGrp="1"/>
          </p:cNvSpPr>
          <p:nvPr>
            <p:ph type="title"/>
          </p:nvPr>
        </p:nvSpPr>
        <p:spPr/>
        <p:txBody>
          <a:bodyPr/>
          <a:lstStyle/>
          <a:p>
            <a:r>
              <a:rPr lang="en-US" dirty="0">
                <a:solidFill>
                  <a:schemeClr val="tx1"/>
                </a:solidFill>
              </a:rPr>
              <a:t>Items Not Included in Capital Forecast</a:t>
            </a:r>
            <a:endParaRPr lang="en-CA" dirty="0">
              <a:solidFill>
                <a:schemeClr val="tx1"/>
              </a:solidFill>
            </a:endParaRPr>
          </a:p>
        </p:txBody>
      </p:sp>
      <p:sp>
        <p:nvSpPr>
          <p:cNvPr id="3" name="TextBox 2">
            <a:extLst>
              <a:ext uri="{FF2B5EF4-FFF2-40B4-BE49-F238E27FC236}">
                <a16:creationId xmlns:a16="http://schemas.microsoft.com/office/drawing/2014/main" id="{AC7D8309-3873-A44B-8D40-6FDE0BFF6BF6}"/>
              </a:ext>
            </a:extLst>
          </p:cNvPr>
          <p:cNvSpPr txBox="1"/>
          <p:nvPr/>
        </p:nvSpPr>
        <p:spPr>
          <a:xfrm>
            <a:off x="1150374" y="1543664"/>
            <a:ext cx="8544233" cy="5663089"/>
          </a:xfrm>
          <a:prstGeom prst="rect">
            <a:avLst/>
          </a:prstGeom>
          <a:noFill/>
        </p:spPr>
        <p:txBody>
          <a:bodyPr wrap="square" rtlCol="0">
            <a:spAutoFit/>
          </a:bodyPr>
          <a:lstStyle/>
          <a:p>
            <a:pPr marL="285750" indent="-285750">
              <a:buFontTx/>
              <a:buChar char="-"/>
            </a:pPr>
            <a:r>
              <a:rPr lang="en-US" sz="2800" dirty="0"/>
              <a:t>Funds for the purpose of purchasing property and completing studies, and surveys to prepare properties for municipal purposes beneficial to the community, including housing development.</a:t>
            </a:r>
          </a:p>
          <a:p>
            <a:pPr marL="285750" indent="-285750">
              <a:buFontTx/>
              <a:buChar char="-"/>
            </a:pPr>
            <a:r>
              <a:rPr lang="en-US" sz="2800" dirty="0"/>
              <a:t>Façade, grounds improvement, and electric vehicle chargers at 135 Burleigh Street</a:t>
            </a:r>
          </a:p>
          <a:p>
            <a:pPr marL="285750" indent="-285750">
              <a:buFontTx/>
              <a:buChar char="-"/>
            </a:pPr>
            <a:r>
              <a:rPr lang="en-US" sz="2800" dirty="0"/>
              <a:t>Recreation Master Plan and Continuation of Operations Plan (To be completed in-house)</a:t>
            </a:r>
          </a:p>
          <a:p>
            <a:pPr marL="285750" indent="-285750">
              <a:buFontTx/>
              <a:buChar char="-"/>
            </a:pPr>
            <a:r>
              <a:rPr lang="en-US" sz="2800" dirty="0"/>
              <a:t>Community/pollinator gardens</a:t>
            </a:r>
          </a:p>
          <a:p>
            <a:pPr marL="285750" indent="-285750">
              <a:buFontTx/>
              <a:buChar char="-"/>
            </a:pPr>
            <a:r>
              <a:rPr lang="en-US" sz="2800" dirty="0"/>
              <a:t>Implementation of Downtown Master Plan</a:t>
            </a:r>
          </a:p>
          <a:p>
            <a:pPr marL="285750" indent="-285750">
              <a:buFontTx/>
              <a:buChar char="-"/>
            </a:pPr>
            <a:r>
              <a:rPr lang="en-US" sz="2800" dirty="0"/>
              <a:t>Municipal Office parking lot</a:t>
            </a:r>
          </a:p>
          <a:p>
            <a:pPr marL="285750" indent="-285750">
              <a:buFontTx/>
              <a:buChar char="-"/>
            </a:pP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Tx/>
              <a:buChar char="-"/>
            </a:pPr>
            <a:endParaRPr lang="en-US" dirty="0"/>
          </a:p>
          <a:p>
            <a:pPr marL="285750" indent="-285750">
              <a:buFontTx/>
              <a:buChar char="-"/>
            </a:pPr>
            <a:endParaRPr lang="en-CA" dirty="0"/>
          </a:p>
        </p:txBody>
      </p:sp>
    </p:spTree>
    <p:extLst>
      <p:ext uri="{BB962C8B-B14F-4D97-AF65-F5344CB8AC3E}">
        <p14:creationId xmlns:p14="http://schemas.microsoft.com/office/powerpoint/2010/main" val="384187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819-8B55-B7F4-CCBE-3556582940FB}"/>
              </a:ext>
            </a:extLst>
          </p:cNvPr>
          <p:cNvSpPr>
            <a:spLocks noGrp="1"/>
          </p:cNvSpPr>
          <p:nvPr>
            <p:ph type="ctrTitle"/>
          </p:nvPr>
        </p:nvSpPr>
        <p:spPr/>
        <p:txBody>
          <a:bodyPr/>
          <a:lstStyle/>
          <a:p>
            <a:r>
              <a:rPr lang="en-US" dirty="0"/>
              <a:t>Conclusion of our Round Trip of </a:t>
            </a:r>
            <a:r>
              <a:rPr lang="en-US"/>
              <a:t>the 2026 </a:t>
            </a:r>
            <a:r>
              <a:rPr lang="en-US" dirty="0"/>
              <a:t>Capital Forecast</a:t>
            </a:r>
          </a:p>
        </p:txBody>
      </p:sp>
    </p:spTree>
    <p:extLst>
      <p:ext uri="{BB962C8B-B14F-4D97-AF65-F5344CB8AC3E}">
        <p14:creationId xmlns:p14="http://schemas.microsoft.com/office/powerpoint/2010/main" val="1137210272"/>
      </p:ext>
    </p:extLst>
  </p:cSld>
  <p:clrMapOvr>
    <a:masterClrMapping/>
  </p:clrMapOvr>
</p:sld>
</file>

<file path=ppt/theme/theme1.xml><?xml version="1.0" encoding="utf-8"?>
<a:theme xmlns:a="http://schemas.openxmlformats.org/drawingml/2006/main" name="Office Theme">
  <a:themeElements>
    <a:clrScheme name="">
      <a:dk1>
        <a:srgbClr val="111111"/>
      </a:dk1>
      <a:lt1>
        <a:srgbClr val="FFFFFF"/>
      </a:lt1>
      <a:dk2>
        <a:srgbClr val="3A597C"/>
      </a:dk2>
      <a:lt2>
        <a:srgbClr val="B6D2E2"/>
      </a:lt2>
      <a:accent1>
        <a:srgbClr val="536F3C"/>
      </a:accent1>
      <a:accent2>
        <a:srgbClr val="BCC330"/>
      </a:accent2>
      <a:accent3>
        <a:srgbClr val="CC771D"/>
      </a:accent3>
      <a:accent4>
        <a:srgbClr val="FBF1E2"/>
      </a:accent4>
      <a:accent5>
        <a:srgbClr val="000000"/>
      </a:accent5>
      <a:accent6>
        <a:srgbClr val="000000"/>
      </a:accent6>
      <a:hlink>
        <a:srgbClr val="CC771D"/>
      </a:hlink>
      <a:folHlink>
        <a:srgbClr val="CC77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2395</TotalTime>
  <Words>751</Words>
  <Application>Microsoft Office PowerPoint</Application>
  <PresentationFormat>Widescreen</PresentationFormat>
  <Paragraphs>53</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Aptos</vt:lpstr>
      <vt:lpstr>Arial</vt:lpstr>
      <vt:lpstr>Office Theme</vt:lpstr>
      <vt:lpstr>2026 Capital Forecast</vt:lpstr>
      <vt:lpstr>2026 Capital Forecast Budget Process</vt:lpstr>
      <vt:lpstr>Ontario Municipal Partnership Fund (OMPF)</vt:lpstr>
      <vt:lpstr>Asset Management Plan</vt:lpstr>
      <vt:lpstr>Reserves</vt:lpstr>
      <vt:lpstr>Reserve Funds</vt:lpstr>
      <vt:lpstr>2026 Capital and Major Items Summary</vt:lpstr>
      <vt:lpstr>Items Not Included in Capital Forecast</vt:lpstr>
      <vt:lpstr>Conclusion of our Round Trip of the 2026 Capital Forecast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Falloon</dc:creator>
  <cp:lastModifiedBy>Keely-Anne Johnson</cp:lastModifiedBy>
  <cp:revision>33</cp:revision>
  <dcterms:created xsi:type="dcterms:W3CDTF">2022-10-14T19:00:23Z</dcterms:created>
  <dcterms:modified xsi:type="dcterms:W3CDTF">2025-10-24T18:16:32Z</dcterms:modified>
</cp:coreProperties>
</file>