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8619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4276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77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223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718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7009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9729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947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673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752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397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9F799-DBFD-4805-8C51-5446EEA62302}" type="datetimeFigureOut">
              <a:rPr lang="en-CA" smtClean="0"/>
              <a:t>2025-12-01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99A4F-6C63-4826-90BC-0B0306DE5C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510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6787" y="2512533"/>
            <a:ext cx="3446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NORTH KAWARTHA</a:t>
            </a:r>
            <a:endParaRPr lang="en-CA" sz="48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0827" y="2915857"/>
            <a:ext cx="2271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CANOE</a:t>
            </a:r>
            <a:endParaRPr lang="en-CA" sz="48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6090" y="4879227"/>
            <a:ext cx="2560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VENDOR</a:t>
            </a:r>
            <a:endParaRPr lang="en-CA" sz="4800" b="1" dirty="0">
              <a:solidFill>
                <a:srgbClr val="FFFF00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 rot="2929202">
            <a:off x="4372011" y="4223695"/>
            <a:ext cx="1107755" cy="43298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ight Arrow 8"/>
          <p:cNvSpPr/>
          <p:nvPr/>
        </p:nvSpPr>
        <p:spPr>
          <a:xfrm rot="16200000">
            <a:off x="6494937" y="3159210"/>
            <a:ext cx="3127305" cy="43298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4717095" y="1052187"/>
            <a:ext cx="38507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SOURCEWELL</a:t>
            </a:r>
            <a:endParaRPr lang="en-CA" sz="4800" b="1" dirty="0">
              <a:solidFill>
                <a:srgbClr val="FFFF00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5400000">
            <a:off x="5920758" y="2175678"/>
            <a:ext cx="1189737" cy="43298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TextBox 18"/>
          <p:cNvSpPr txBox="1"/>
          <p:nvPr/>
        </p:nvSpPr>
        <p:spPr>
          <a:xfrm>
            <a:off x="6782680" y="4024689"/>
            <a:ext cx="1211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~16.5%</a:t>
            </a:r>
          </a:p>
          <a:p>
            <a:r>
              <a:rPr lang="en-US" sz="2400" b="1" dirty="0">
                <a:solidFill>
                  <a:srgbClr val="FFFF00"/>
                </a:solidFill>
              </a:rPr>
              <a:t>‘OPEN’</a:t>
            </a:r>
            <a:endParaRPr lang="en-CA" sz="2400" b="1" dirty="0">
              <a:solidFill>
                <a:srgbClr val="FFFF00"/>
              </a:solidFill>
            </a:endParaRPr>
          </a:p>
        </p:txBody>
      </p:sp>
      <p:sp>
        <p:nvSpPr>
          <p:cNvPr id="29" name="Right Arrow 28"/>
          <p:cNvSpPr/>
          <p:nvPr/>
        </p:nvSpPr>
        <p:spPr>
          <a:xfrm rot="5400000">
            <a:off x="5863651" y="4125960"/>
            <a:ext cx="1252631" cy="432987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ight Arrow 29"/>
          <p:cNvSpPr/>
          <p:nvPr/>
        </p:nvSpPr>
        <p:spPr>
          <a:xfrm>
            <a:off x="4754288" y="3162251"/>
            <a:ext cx="663543" cy="43858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839244" y="305075"/>
            <a:ext cx="47686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FFFF00"/>
                </a:solidFill>
                <a:latin typeface="+mn-lt"/>
              </a:rPr>
              <a:t>GROUP PURCHASING</a:t>
            </a:r>
            <a:endParaRPr lang="en-CA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57386" y="1934379"/>
            <a:ext cx="14207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~83.5%</a:t>
            </a:r>
          </a:p>
          <a:p>
            <a:r>
              <a:rPr lang="en-US" sz="2400" b="1" dirty="0">
                <a:solidFill>
                  <a:srgbClr val="FFFF00"/>
                </a:solidFill>
              </a:rPr>
              <a:t>CLOSED</a:t>
            </a:r>
            <a:endParaRPr lang="en-CA" sz="2400" b="1" dirty="0">
              <a:solidFill>
                <a:srgbClr val="FFFF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212356" y="3190471"/>
            <a:ext cx="117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‘OPEN’</a:t>
            </a:r>
            <a:endParaRPr lang="en-CA" sz="2400" b="1" dirty="0">
              <a:solidFill>
                <a:srgbClr val="FFFF00"/>
              </a:solidFill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488695" y="277252"/>
            <a:ext cx="47686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FF0000"/>
                </a:solidFill>
                <a:latin typeface="+mn-lt"/>
              </a:rPr>
              <a:t>DISCOUNT CLUB</a:t>
            </a:r>
            <a:endParaRPr lang="en-CA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0" name="Right Arrow 39"/>
          <p:cNvSpPr/>
          <p:nvPr/>
        </p:nvSpPr>
        <p:spPr>
          <a:xfrm rot="10800000">
            <a:off x="4672547" y="3108020"/>
            <a:ext cx="663543" cy="43858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" name="Right Arrow 40"/>
          <p:cNvSpPr/>
          <p:nvPr/>
        </p:nvSpPr>
        <p:spPr>
          <a:xfrm rot="16200000">
            <a:off x="5923217" y="4096547"/>
            <a:ext cx="1252631" cy="43298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ight Arrow 41"/>
          <p:cNvSpPr/>
          <p:nvPr/>
        </p:nvSpPr>
        <p:spPr>
          <a:xfrm rot="2935744">
            <a:off x="3616206" y="4567216"/>
            <a:ext cx="1543955" cy="43298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585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 animBg="1"/>
      <p:bldP spid="9" grpId="0" animBg="1"/>
      <p:bldP spid="12" grpId="0"/>
      <p:bldP spid="13" grpId="0" animBg="1"/>
      <p:bldP spid="19" grpId="0"/>
      <p:bldP spid="29" grpId="0" animBg="1"/>
      <p:bldP spid="29" grpId="1" animBg="1"/>
      <p:bldP spid="30" grpId="0" animBg="1"/>
      <p:bldP spid="30" grpId="1" animBg="1"/>
      <p:bldP spid="31" grpId="0"/>
      <p:bldP spid="31" grpId="1"/>
      <p:bldP spid="33" grpId="0"/>
      <p:bldP spid="34" grpId="0"/>
      <p:bldP spid="39" grpId="0"/>
      <p:bldP spid="40" grpId="0" animBg="1"/>
      <p:bldP spid="41" grpId="0" animBg="1"/>
      <p:bldP spid="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3926" y="395504"/>
            <a:ext cx="481156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WTO</a:t>
            </a:r>
            <a:br>
              <a:rPr lang="en-US" b="1" dirty="0">
                <a:solidFill>
                  <a:srgbClr val="FFFF00"/>
                </a:solidFill>
                <a:latin typeface="+mn-lt"/>
              </a:rPr>
            </a:br>
            <a:r>
              <a:rPr lang="en-US" sz="2200" b="1" dirty="0">
                <a:solidFill>
                  <a:srgbClr val="FFFF00"/>
                </a:solidFill>
                <a:latin typeface="+mn-lt"/>
              </a:rPr>
              <a:t>LARGER ONTARIO MUNICIPALITIES, VARIES</a:t>
            </a:r>
            <a:br>
              <a:rPr lang="en-US" b="1" dirty="0">
                <a:solidFill>
                  <a:srgbClr val="FFFF00"/>
                </a:solidFill>
                <a:latin typeface="+mn-lt"/>
              </a:rPr>
            </a:br>
            <a:endParaRPr lang="en-CA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06550" y="1409827"/>
            <a:ext cx="30354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CUSMA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PARTIAL RECIPROCITY</a:t>
            </a:r>
          </a:p>
          <a:p>
            <a:pPr algn="ctr"/>
            <a:r>
              <a:rPr lang="en-US" sz="2200" b="1" dirty="0">
                <a:solidFill>
                  <a:srgbClr val="FF0000"/>
                </a:solidFill>
                <a:latin typeface="+mn-lt"/>
              </a:rPr>
              <a:t>PROCUREMENT</a:t>
            </a:r>
            <a:endParaRPr lang="en-CA" sz="2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245487" y="1409826"/>
            <a:ext cx="28987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CETA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FULL RECIPROCITY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INCL PROCUREMENT</a:t>
            </a:r>
            <a:endParaRPr lang="en-CA" sz="2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91798" y="1409827"/>
            <a:ext cx="2623160" cy="13255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CPTPP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latin typeface="+mn-lt"/>
              </a:rPr>
              <a:t>FULL RECIPROCITY INCL PROCUREMENT</a:t>
            </a:r>
            <a:endParaRPr lang="en-CA" sz="2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2986" y="3393531"/>
            <a:ext cx="112015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CFTA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503.1 A </a:t>
            </a:r>
            <a:r>
              <a:rPr lang="en-US" sz="2200" b="1" u="sng" dirty="0">
                <a:solidFill>
                  <a:srgbClr val="FFFF00"/>
                </a:solidFill>
                <a:latin typeface="+mn-lt"/>
              </a:rPr>
              <a:t>procuring entity </a:t>
            </a:r>
            <a:r>
              <a:rPr lang="en-US" sz="2200" b="1" dirty="0">
                <a:solidFill>
                  <a:srgbClr val="FFFF00"/>
                </a:solidFill>
                <a:latin typeface="+mn-lt"/>
              </a:rPr>
              <a:t>shall not prepare, design, or otherwise structure a procurement… </a:t>
            </a:r>
            <a:r>
              <a:rPr lang="en-US" sz="2200" b="1" u="sng" dirty="0">
                <a:solidFill>
                  <a:srgbClr val="FFFF00"/>
                </a:solidFill>
                <a:latin typeface="+mn-lt"/>
              </a:rPr>
              <a:t>diverting funds to entities not covered by this Chapter or to buying groups in a manner designed to avoid the obligations</a:t>
            </a:r>
            <a:r>
              <a:rPr lang="en-US" sz="2200" b="1" dirty="0">
                <a:solidFill>
                  <a:srgbClr val="FFFF00"/>
                </a:solidFill>
                <a:latin typeface="+mn-lt"/>
              </a:rPr>
              <a:t> of this Chapter.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504.8 – gives parties protection over not having ‘influence’ over group purchases </a:t>
            </a:r>
            <a:r>
              <a:rPr lang="en-US" sz="2200" b="1" u="sng" dirty="0">
                <a:solidFill>
                  <a:srgbClr val="FFFF00"/>
                </a:solidFill>
                <a:latin typeface="+mn-lt"/>
              </a:rPr>
              <a:t>bypassing fair competition</a:t>
            </a:r>
          </a:p>
          <a:p>
            <a:pPr algn="ctr"/>
            <a:endParaRPr lang="en-US" b="1" dirty="0">
              <a:solidFill>
                <a:srgbClr val="FFFF00"/>
              </a:solidFill>
              <a:latin typeface="+mn-lt"/>
            </a:endParaRPr>
          </a:p>
          <a:p>
            <a:pPr algn="ctr"/>
            <a:endParaRPr lang="en-CA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42736" y="5053878"/>
            <a:ext cx="22432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OQTCA</a:t>
            </a:r>
          </a:p>
          <a:p>
            <a:pPr algn="ctr"/>
            <a:r>
              <a:rPr lang="en-US" sz="2200" b="1" dirty="0">
                <a:solidFill>
                  <a:srgbClr val="FFFF00"/>
                </a:solidFill>
                <a:latin typeface="+mn-lt"/>
              </a:rPr>
              <a:t>NO LESS FAVOURABLE TREATMENT</a:t>
            </a:r>
            <a:endParaRPr lang="en-CA" sz="22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894547" y="4840124"/>
            <a:ext cx="4058433" cy="1468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MUNICIPAL ACT</a:t>
            </a:r>
          </a:p>
          <a:p>
            <a:pPr algn="ctr"/>
            <a:r>
              <a:rPr lang="en-US" sz="2000" b="1" dirty="0">
                <a:solidFill>
                  <a:srgbClr val="FFFF00"/>
                </a:solidFill>
                <a:latin typeface="+mn-lt"/>
              </a:rPr>
              <a:t>CFTA OBLIGATIONS?</a:t>
            </a:r>
          </a:p>
          <a:p>
            <a:pPr algn="ctr"/>
            <a:r>
              <a:rPr lang="en-US" sz="2000" b="1" dirty="0">
                <a:solidFill>
                  <a:srgbClr val="FFFF00"/>
                </a:solidFill>
                <a:latin typeface="+mn-lt"/>
              </a:rPr>
              <a:t>Policy directive of March 2025?</a:t>
            </a:r>
            <a:endParaRPr lang="en-CA" sz="2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794840" y="5290376"/>
            <a:ext cx="40584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726598" y="4719094"/>
            <a:ext cx="4058433" cy="1710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+mn-lt"/>
              </a:rPr>
              <a:t>LOCAL</a:t>
            </a:r>
          </a:p>
          <a:p>
            <a:pPr algn="ctr"/>
            <a:r>
              <a:rPr lang="en-US" sz="2000" b="1" dirty="0">
                <a:solidFill>
                  <a:srgbClr val="FFFF00"/>
                </a:solidFill>
                <a:latin typeface="+mn-lt"/>
              </a:rPr>
              <a:t>RFP/RFQ</a:t>
            </a:r>
          </a:p>
          <a:p>
            <a:pPr algn="ctr"/>
            <a:r>
              <a:rPr lang="en-US" sz="2000" b="1" dirty="0">
                <a:solidFill>
                  <a:srgbClr val="FFFF00"/>
                </a:solidFill>
                <a:latin typeface="+mn-lt"/>
              </a:rPr>
              <a:t>TRANSPARENCY</a:t>
            </a:r>
            <a:endParaRPr lang="en-CA" sz="2000" b="1" dirty="0">
              <a:solidFill>
                <a:srgbClr val="FFFF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848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4723</TotalTime>
  <Words>124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WTO LARGER ONTARIO MUNICIPALITIES, VARIES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 McLellan</dc:creator>
  <cp:lastModifiedBy>Kelly Picken</cp:lastModifiedBy>
  <cp:revision>38</cp:revision>
  <dcterms:created xsi:type="dcterms:W3CDTF">2025-11-24T04:32:39Z</dcterms:created>
  <dcterms:modified xsi:type="dcterms:W3CDTF">2025-12-01T20:02:43Z</dcterms:modified>
</cp:coreProperties>
</file>