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sldIdLst>
    <p:sldId id="283" r:id="rId5"/>
    <p:sldId id="301" r:id="rId6"/>
    <p:sldId id="288" r:id="rId7"/>
    <p:sldId id="302" r:id="rId8"/>
    <p:sldId id="300" r:id="rId9"/>
    <p:sldId id="303" r:id="rId10"/>
    <p:sldId id="299" r:id="rId11"/>
    <p:sldId id="304" r:id="rId12"/>
    <p:sldId id="297" r:id="rId13"/>
    <p:sldId id="305" r:id="rId14"/>
    <p:sldId id="306" r:id="rId15"/>
    <p:sldId id="309" r:id="rId16"/>
    <p:sldId id="308" r:id="rId17"/>
    <p:sldId id="29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CC"/>
    <a:srgbClr val="000000"/>
    <a:srgbClr val="FFFFFF"/>
    <a:srgbClr val="777777"/>
    <a:srgbClr val="958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23391-03BE-4001-B995-7945050BB853}" type="datetimeFigureOut">
              <a:rPr lang="en-US" smtClean="0"/>
              <a:t>5/28/2026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1862D-ACDD-449F-A328-025128EEDE39}" type="slidenum">
              <a:rPr lang="en-US" smtClean="0"/>
              <a:t>‹#›</a:t>
            </a:fld>
            <a:endParaRPr lang="en-US"/>
          </a:p>
        </p:txBody>
      </p:sp>
    </p:spTree>
    <p:extLst>
      <p:ext uri="{BB962C8B-B14F-4D97-AF65-F5344CB8AC3E}">
        <p14:creationId xmlns:p14="http://schemas.microsoft.com/office/powerpoint/2010/main" val="1388585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sz="1800"/>
          </a:p>
        </p:txBody>
      </p:sp>
      <p:sp>
        <p:nvSpPr>
          <p:cNvPr id="2" name="Title 1"/>
          <p:cNvSpPr>
            <a:spLocks noGrp="1"/>
          </p:cNvSpPr>
          <p:nvPr>
            <p:ph type="ctrTitle"/>
          </p:nvPr>
        </p:nvSpPr>
        <p:spPr>
          <a:xfrm>
            <a:off x="1097280" y="758952"/>
            <a:ext cx="10058400" cy="3566160"/>
          </a:xfrm>
        </p:spPr>
        <p:txBody>
          <a:bodyPr anchor="b">
            <a:normAutofit/>
          </a:bodyPr>
          <a:lstStyle>
            <a:lvl1pPr algn="r">
              <a:lnSpc>
                <a:spcPct val="85000"/>
              </a:lnSpc>
              <a:defRPr sz="6000" b="1" spc="-50" baseline="0">
                <a:solidFill>
                  <a:schemeClr val="accent1"/>
                </a:solidFill>
                <a:latin typeface="DM Sans" pitchFamily="2" charset="0"/>
              </a:defRPr>
            </a:lvl1pPr>
          </a:lstStyle>
          <a:p>
            <a:r>
              <a:rPr lang="en-US" dirty="0"/>
              <a:t>Click to edit Master title style</a:t>
            </a:r>
          </a:p>
        </p:txBody>
      </p:sp>
      <p:sp>
        <p:nvSpPr>
          <p:cNvPr id="3" name="Subtitle 2"/>
          <p:cNvSpPr>
            <a:spLocks noGrp="1"/>
          </p:cNvSpPr>
          <p:nvPr>
            <p:ph type="subTitle" idx="1"/>
          </p:nvPr>
        </p:nvSpPr>
        <p:spPr>
          <a:xfrm>
            <a:off x="1100052" y="4455621"/>
            <a:ext cx="10058400" cy="1143000"/>
          </a:xfrm>
        </p:spPr>
        <p:txBody>
          <a:bodyPr lIns="91440" rIns="91440">
            <a:normAutofit/>
          </a:bodyPr>
          <a:lstStyle>
            <a:lvl1pPr marL="0" indent="0" algn="r">
              <a:buNone/>
              <a:defRPr sz="2400" b="0" cap="all" spc="200" baseline="0">
                <a:solidFill>
                  <a:schemeClr val="accent1"/>
                </a:solidFill>
                <a:latin typeface="DM Sans" pitchFamily="2"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2" y="6459786"/>
            <a:ext cx="2472270" cy="365125"/>
          </a:xfrm>
        </p:spPr>
        <p:txBody>
          <a:bodyPr/>
          <a:lstStyle>
            <a:lvl1pPr>
              <a:defRPr b="1">
                <a:latin typeface="DM Sans" pitchFamily="2" charset="0"/>
              </a:defRPr>
            </a:lvl1pPr>
          </a:lstStyle>
          <a:p>
            <a:fld id="{5A069CB8-F204-4D06-B913-C5A26A89888A}" type="datetimeFigureOut">
              <a:rPr lang="en-US" smtClean="0"/>
              <a:pPr/>
              <a:t>5/28/2026</a:t>
            </a:fld>
            <a:endParaRPr lang="en-US" dirty="0"/>
          </a:p>
        </p:txBody>
      </p:sp>
      <p:sp>
        <p:nvSpPr>
          <p:cNvPr id="6" name="Slide Number Placeholder 5"/>
          <p:cNvSpPr>
            <a:spLocks noGrp="1"/>
          </p:cNvSpPr>
          <p:nvPr>
            <p:ph type="sldNum" sz="quarter" idx="12"/>
          </p:nvPr>
        </p:nvSpPr>
        <p:spPr>
          <a:xfrm>
            <a:off x="10806231" y="6459786"/>
            <a:ext cx="1312025" cy="365125"/>
          </a:xfrm>
        </p:spPr>
        <p:txBody>
          <a:bodyPr/>
          <a:lstStyle>
            <a:lvl1pPr>
              <a:defRPr b="1">
                <a:latin typeface="DM Sans" pitchFamily="2" charset="0"/>
              </a:defRPr>
            </a:lvl1pPr>
          </a:lstStyle>
          <a:p>
            <a:r>
              <a:rPr lang="en-US"/>
              <a:t>// </a:t>
            </a:r>
            <a:fld id="{4FAB73BC-B049-4115-A692-8D63A059BFB8}" type="slidenum">
              <a:rPr lang="en-US" smtClean="0"/>
              <a:pPr/>
              <a:t>‹#›</a:t>
            </a:fld>
            <a:endParaRPr lang="en-US" dirty="0"/>
          </a:p>
        </p:txBody>
      </p:sp>
      <p:graphicFrame>
        <p:nvGraphicFramePr>
          <p:cNvPr id="12" name="Table 11">
            <a:extLst>
              <a:ext uri="{FF2B5EF4-FFF2-40B4-BE49-F238E27FC236}">
                <a16:creationId xmlns:a16="http://schemas.microsoft.com/office/drawing/2014/main" id="{68C6453A-F18C-E494-B921-42085440EC3B}"/>
              </a:ext>
            </a:extLst>
          </p:cNvPr>
          <p:cNvGraphicFramePr>
            <a:graphicFrameLocks noGrp="1"/>
          </p:cNvGraphicFramePr>
          <p:nvPr userDrawn="1">
            <p:extLst>
              <p:ext uri="{D42A27DB-BD31-4B8C-83A1-F6EECF244321}">
                <p14:modId xmlns:p14="http://schemas.microsoft.com/office/powerpoint/2010/main" val="803156203"/>
              </p:ext>
            </p:extLst>
          </p:nvPr>
        </p:nvGraphicFramePr>
        <p:xfrm>
          <a:off x="521207" y="348194"/>
          <a:ext cx="3207513" cy="623356"/>
        </p:xfrm>
        <a:graphic>
          <a:graphicData uri="http://schemas.openxmlformats.org/drawingml/2006/table">
            <a:tbl>
              <a:tblPr firstRow="1" bandRow="1">
                <a:tableStyleId>{5C22544A-7EE6-4342-B048-85BDC9FD1C3A}</a:tableStyleId>
              </a:tblPr>
              <a:tblGrid>
                <a:gridCol w="3207513">
                  <a:extLst>
                    <a:ext uri="{9D8B030D-6E8A-4147-A177-3AD203B41FA5}">
                      <a16:colId xmlns:a16="http://schemas.microsoft.com/office/drawing/2014/main" val="52226552"/>
                    </a:ext>
                  </a:extLst>
                </a:gridCol>
              </a:tblGrid>
              <a:tr h="623356">
                <a:tc>
                  <a:txBody>
                    <a:bodyPr/>
                    <a:lstStyle/>
                    <a:p>
                      <a:r>
                        <a:rPr lang="en-US" sz="1600" b="0" dirty="0">
                          <a:solidFill>
                            <a:schemeClr val="accent1">
                              <a:lumMod val="60000"/>
                              <a:lumOff val="40000"/>
                            </a:schemeClr>
                          </a:solidFill>
                        </a:rPr>
                        <a:t>Woodview </a:t>
                      </a:r>
                      <a:br>
                        <a:rPr lang="en-US" sz="1600" b="0" dirty="0">
                          <a:solidFill>
                            <a:schemeClr val="accent1">
                              <a:lumMod val="60000"/>
                              <a:lumOff val="40000"/>
                            </a:schemeClr>
                          </a:solidFill>
                        </a:rPr>
                      </a:br>
                      <a:r>
                        <a:rPr lang="en-US" sz="1600" b="0" dirty="0">
                          <a:solidFill>
                            <a:schemeClr val="accent1">
                              <a:lumMod val="60000"/>
                              <a:lumOff val="40000"/>
                            </a:schemeClr>
                          </a:solidFill>
                        </a:rPr>
                        <a:t>Plan of Subdivision</a:t>
                      </a:r>
                      <a:endParaRPr lang="en-CA" sz="1600" b="0" dirty="0">
                        <a:solidFill>
                          <a:schemeClr val="accent1">
                            <a:lumMod val="60000"/>
                            <a:lumOff val="40000"/>
                          </a:schemeClr>
                        </a:solidFill>
                      </a:endParaRPr>
                    </a:p>
                  </a:txBody>
                  <a:tcPr>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94005"/>
                  </a:ext>
                </a:extLst>
              </a:tr>
            </a:tbl>
          </a:graphicData>
        </a:graphic>
      </p:graphicFrame>
      <p:pic>
        <p:nvPicPr>
          <p:cNvPr id="15" name="Picture 14">
            <a:extLst>
              <a:ext uri="{FF2B5EF4-FFF2-40B4-BE49-F238E27FC236}">
                <a16:creationId xmlns:a16="http://schemas.microsoft.com/office/drawing/2014/main" id="{4CB3F4BC-F0C7-6C26-5072-62587103D84B}"/>
              </a:ext>
            </a:extLst>
          </p:cNvPr>
          <p:cNvPicPr>
            <a:picLocks noChangeAspect="1"/>
          </p:cNvPicPr>
          <p:nvPr userDrawn="1"/>
        </p:nvPicPr>
        <p:blipFill>
          <a:blip r:embed="rId2"/>
          <a:stretch>
            <a:fillRect/>
          </a:stretch>
        </p:blipFill>
        <p:spPr>
          <a:xfrm>
            <a:off x="9905460" y="-125256"/>
            <a:ext cx="2500443" cy="176841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sz="1800"/>
          </a:p>
        </p:txBody>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sz="1800"/>
          </a:p>
        </p:txBody>
      </p:sp>
      <p:sp>
        <p:nvSpPr>
          <p:cNvPr id="2" name="Vertical Title 1"/>
          <p:cNvSpPr>
            <a:spLocks noGrp="1"/>
          </p:cNvSpPr>
          <p:nvPr>
            <p:ph type="title" orient="vert"/>
          </p:nvPr>
        </p:nvSpPr>
        <p:spPr>
          <a:xfrm>
            <a:off x="8724899" y="412302"/>
            <a:ext cx="2628900" cy="5759898"/>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199"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b="1"/>
            </a:lvl1pPr>
          </a:lstStyle>
          <a:p>
            <a:fld id="{34671962-1EA4-46E7-BCB0-F36CE46D1A59}" type="datetimeFigureOut">
              <a:rPr lang="en-US" smtClean="0"/>
              <a:pPr/>
              <a:t>5/28/2026</a:t>
            </a:fld>
            <a:endParaRPr lang="en-US" dirty="0"/>
          </a:p>
        </p:txBody>
      </p:sp>
      <p:sp>
        <p:nvSpPr>
          <p:cNvPr id="6" name="Slide Number Placeholder 5"/>
          <p:cNvSpPr>
            <a:spLocks noGrp="1"/>
          </p:cNvSpPr>
          <p:nvPr>
            <p:ph type="sldNum" sz="quarter" idx="12"/>
          </p:nvPr>
        </p:nvSpPr>
        <p:spPr/>
        <p:txBody>
          <a:bodyPr/>
          <a:lstStyle>
            <a:lvl1pPr>
              <a:defRPr b="1"/>
            </a:lvl1pPr>
          </a:lstStyle>
          <a:p>
            <a:r>
              <a:rPr lang="en-US" dirty="0"/>
              <a:t>// </a:t>
            </a:r>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b="1"/>
            </a:lvl1pPr>
          </a:lstStyle>
          <a:p>
            <a:fld id="{D30BB376-B19C-488D-ABEB-03C7E6E9E3E0}" type="datetimeFigureOut">
              <a:rPr lang="en-US" smtClean="0"/>
              <a:pPr/>
              <a:t>5/28/2026</a:t>
            </a:fld>
            <a:endParaRPr lang="en-US" dirty="0"/>
          </a:p>
        </p:txBody>
      </p:sp>
      <p:sp>
        <p:nvSpPr>
          <p:cNvPr id="6" name="Slide Number Placeholder 5"/>
          <p:cNvSpPr>
            <a:spLocks noGrp="1"/>
          </p:cNvSpPr>
          <p:nvPr>
            <p:ph type="sldNum" sz="quarter" idx="12"/>
          </p:nvPr>
        </p:nvSpPr>
        <p:spPr/>
        <p:txBody>
          <a:bodyPr/>
          <a:lstStyle>
            <a:lvl1pPr>
              <a:defRPr b="1"/>
            </a:lvl1pPr>
          </a:lstStyle>
          <a:p>
            <a:r>
              <a:rPr lang="en-US"/>
              <a:t>// </a:t>
            </a:r>
            <a:fld id="{629637A9-119A-49DA-BD12-AAC58B377D80}" type="slidenum">
              <a:rPr lang="en-US" smtClean="0"/>
              <a:pPr/>
              <a:t>‹#›</a:t>
            </a:fld>
            <a:endParaRPr lang="en-US" dirty="0"/>
          </a:p>
        </p:txBody>
      </p:sp>
      <p:sp>
        <p:nvSpPr>
          <p:cNvPr id="7" name="Title Placeholder 1">
            <a:extLst>
              <a:ext uri="{FF2B5EF4-FFF2-40B4-BE49-F238E27FC236}">
                <a16:creationId xmlns:a16="http://schemas.microsoft.com/office/drawing/2014/main" id="{8BDB045D-A71B-4E25-D4AA-B43CFE827ED3}"/>
              </a:ext>
            </a:extLst>
          </p:cNvPr>
          <p:cNvSpPr>
            <a:spLocks noGrp="1"/>
          </p:cNvSpPr>
          <p:nvPr>
            <p:ph type="title"/>
          </p:nvPr>
        </p:nvSpPr>
        <p:spPr>
          <a:xfrm>
            <a:off x="1097280" y="286604"/>
            <a:ext cx="10755413" cy="702302"/>
          </a:xfrm>
          <a:prstGeom prst="rect">
            <a:avLst/>
          </a:prstGeom>
        </p:spPr>
        <p:txBody>
          <a:bodyPr vert="horz" lIns="91440" tIns="45720" rIns="91440" bIns="45720" rtlCol="0" anchor="b">
            <a:normAutofit/>
          </a:body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B2F294-2A78-B4BA-36C9-C54ECF45A977}"/>
              </a:ext>
            </a:extLst>
          </p:cNvPr>
          <p:cNvSpPr/>
          <p:nvPr userDrawn="1"/>
        </p:nvSpPr>
        <p:spPr>
          <a:xfrm>
            <a:off x="3175"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sz="1800"/>
          </a:p>
        </p:txBody>
      </p:sp>
      <p:sp>
        <p:nvSpPr>
          <p:cNvPr id="11" name="Title 1">
            <a:extLst>
              <a:ext uri="{FF2B5EF4-FFF2-40B4-BE49-F238E27FC236}">
                <a16:creationId xmlns:a16="http://schemas.microsoft.com/office/drawing/2014/main" id="{02216A67-CDAC-5218-D216-860E08DDBE36}"/>
              </a:ext>
            </a:extLst>
          </p:cNvPr>
          <p:cNvSpPr>
            <a:spLocks noGrp="1"/>
          </p:cNvSpPr>
          <p:nvPr>
            <p:ph type="ctrTitle"/>
          </p:nvPr>
        </p:nvSpPr>
        <p:spPr>
          <a:xfrm>
            <a:off x="1097280" y="758952"/>
            <a:ext cx="10058400" cy="3566160"/>
          </a:xfrm>
        </p:spPr>
        <p:txBody>
          <a:bodyPr anchor="b">
            <a:normAutofit/>
          </a:bodyPr>
          <a:lstStyle>
            <a:lvl1pPr algn="r">
              <a:lnSpc>
                <a:spcPct val="85000"/>
              </a:lnSpc>
              <a:defRPr sz="6000" b="1" spc="-50" baseline="0">
                <a:solidFill>
                  <a:schemeClr val="tx2"/>
                </a:solidFill>
                <a:latin typeface="DM Sans" pitchFamily="2" charset="0"/>
              </a:defRPr>
            </a:lvl1pPr>
          </a:lstStyle>
          <a:p>
            <a:r>
              <a:rPr lang="en-US" dirty="0"/>
              <a:t>Click to edit Master title style</a:t>
            </a:r>
          </a:p>
        </p:txBody>
      </p:sp>
      <p:sp>
        <p:nvSpPr>
          <p:cNvPr id="12" name="Subtitle 2">
            <a:extLst>
              <a:ext uri="{FF2B5EF4-FFF2-40B4-BE49-F238E27FC236}">
                <a16:creationId xmlns:a16="http://schemas.microsoft.com/office/drawing/2014/main" id="{33AA9462-1173-7CC1-40FC-550996D68B8B}"/>
              </a:ext>
            </a:extLst>
          </p:cNvPr>
          <p:cNvSpPr>
            <a:spLocks noGrp="1"/>
          </p:cNvSpPr>
          <p:nvPr>
            <p:ph type="subTitle" idx="1"/>
          </p:nvPr>
        </p:nvSpPr>
        <p:spPr>
          <a:xfrm>
            <a:off x="1100052" y="4455621"/>
            <a:ext cx="10058400" cy="1143000"/>
          </a:xfrm>
        </p:spPr>
        <p:txBody>
          <a:bodyPr lIns="91440" rIns="91440">
            <a:normAutofit/>
          </a:bodyPr>
          <a:lstStyle>
            <a:lvl1pPr marL="0" indent="0" algn="r">
              <a:buNone/>
              <a:defRPr sz="2400" b="0" cap="all" spc="200" baseline="0">
                <a:solidFill>
                  <a:schemeClr val="tx2"/>
                </a:solidFill>
                <a:latin typeface="DM Sans" pitchFamily="2"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b="1">
                <a:solidFill>
                  <a:schemeClr val="tx2"/>
                </a:solidFill>
              </a:defRPr>
            </a:lvl1pPr>
          </a:lstStyle>
          <a:p>
            <a:fld id="{486F077B-A50F-4D64-8574-E2D6A98A5553}" type="datetimeFigureOut">
              <a:rPr lang="en-US" smtClean="0"/>
              <a:pPr/>
              <a:t>5/28/2026</a:t>
            </a:fld>
            <a:endParaRPr lang="en-US" dirty="0"/>
          </a:p>
        </p:txBody>
      </p:sp>
      <p:sp>
        <p:nvSpPr>
          <p:cNvPr id="6" name="Slide Number Placeholder 5"/>
          <p:cNvSpPr>
            <a:spLocks noGrp="1"/>
          </p:cNvSpPr>
          <p:nvPr>
            <p:ph type="sldNum" sz="quarter" idx="12"/>
          </p:nvPr>
        </p:nvSpPr>
        <p:spPr/>
        <p:txBody>
          <a:bodyPr/>
          <a:lstStyle>
            <a:lvl1pPr>
              <a:defRPr b="1">
                <a:solidFill>
                  <a:schemeClr val="tx2"/>
                </a:solidFill>
              </a:defRPr>
            </a:lvl1pPr>
          </a:lstStyle>
          <a:p>
            <a:r>
              <a:rPr lang="en-US" dirty="0"/>
              <a:t>// </a:t>
            </a:r>
            <a:fld id="{4FAB73BC-B049-4115-A692-8D63A059BFB8}" type="slidenum">
              <a:rPr lang="en-US" smtClean="0"/>
              <a:pPr/>
              <a:t>‹#›</a:t>
            </a:fld>
            <a:endParaRPr lang="en-US" dirty="0"/>
          </a:p>
        </p:txBody>
      </p:sp>
      <p:graphicFrame>
        <p:nvGraphicFramePr>
          <p:cNvPr id="13" name="Table 12">
            <a:extLst>
              <a:ext uri="{FF2B5EF4-FFF2-40B4-BE49-F238E27FC236}">
                <a16:creationId xmlns:a16="http://schemas.microsoft.com/office/drawing/2014/main" id="{633C767A-C26D-ACDB-7980-BD2689DE6058}"/>
              </a:ext>
            </a:extLst>
          </p:cNvPr>
          <p:cNvGraphicFramePr>
            <a:graphicFrameLocks noGrp="1"/>
          </p:cNvGraphicFramePr>
          <p:nvPr userDrawn="1">
            <p:extLst>
              <p:ext uri="{D42A27DB-BD31-4B8C-83A1-F6EECF244321}">
                <p14:modId xmlns:p14="http://schemas.microsoft.com/office/powerpoint/2010/main" val="1363656895"/>
              </p:ext>
            </p:extLst>
          </p:nvPr>
        </p:nvGraphicFramePr>
        <p:xfrm>
          <a:off x="521207" y="348194"/>
          <a:ext cx="3207513" cy="579120"/>
        </p:xfrm>
        <a:graphic>
          <a:graphicData uri="http://schemas.openxmlformats.org/drawingml/2006/table">
            <a:tbl>
              <a:tblPr firstRow="1" bandRow="1">
                <a:tableStyleId>{5C22544A-7EE6-4342-B048-85BDC9FD1C3A}</a:tableStyleId>
              </a:tblPr>
              <a:tblGrid>
                <a:gridCol w="3207513">
                  <a:extLst>
                    <a:ext uri="{9D8B030D-6E8A-4147-A177-3AD203B41FA5}">
                      <a16:colId xmlns:a16="http://schemas.microsoft.com/office/drawing/2014/main" val="52226552"/>
                    </a:ext>
                  </a:extLst>
                </a:gridCol>
              </a:tblGrid>
              <a:tr h="811530">
                <a:tc>
                  <a:txBody>
                    <a:bodyPr/>
                    <a:lstStyle/>
                    <a:p>
                      <a:r>
                        <a:rPr lang="en-US" sz="1600" b="0" dirty="0">
                          <a:solidFill>
                            <a:schemeClr val="tx2"/>
                          </a:solidFill>
                        </a:rPr>
                        <a:t>Name of </a:t>
                      </a:r>
                      <a:br>
                        <a:rPr lang="en-US" sz="1600" b="0" dirty="0">
                          <a:solidFill>
                            <a:schemeClr val="tx2"/>
                          </a:solidFill>
                        </a:rPr>
                      </a:br>
                      <a:r>
                        <a:rPr lang="en-US" sz="1600" b="0" dirty="0">
                          <a:solidFill>
                            <a:schemeClr val="tx2"/>
                          </a:solidFill>
                        </a:rPr>
                        <a:t>Development</a:t>
                      </a:r>
                      <a:endParaRPr lang="en-CA" sz="1600" b="0" dirty="0">
                        <a:solidFill>
                          <a:schemeClr val="tx2"/>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94005"/>
                  </a:ext>
                </a:extLst>
              </a:tr>
            </a:tbl>
          </a:graphicData>
        </a:graphic>
      </p:graphicFrame>
      <p:pic>
        <p:nvPicPr>
          <p:cNvPr id="14" name="Picture 13" descr="A logo with a city and hills&#10;&#10;Description automatically generated with medium confidence">
            <a:extLst>
              <a:ext uri="{FF2B5EF4-FFF2-40B4-BE49-F238E27FC236}">
                <a16:creationId xmlns:a16="http://schemas.microsoft.com/office/drawing/2014/main" id="{FFC40474-BCB2-C3CB-7E33-A36AB2EF05FD}"/>
              </a:ext>
            </a:extLst>
          </p:cNvPr>
          <p:cNvPicPr>
            <a:picLocks noChangeAspect="1"/>
          </p:cNvPicPr>
          <p:nvPr userDrawn="1"/>
        </p:nvPicPr>
        <p:blipFill>
          <a:blip r:embed="rId2"/>
          <a:stretch>
            <a:fillRect/>
          </a:stretch>
        </p:blipFill>
        <p:spPr>
          <a:xfrm>
            <a:off x="10588752" y="187452"/>
            <a:ext cx="1143001" cy="1143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354346"/>
            <a:ext cx="4937760" cy="4514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354347"/>
            <a:ext cx="4937760" cy="4514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1"/>
            </a:lvl1pPr>
          </a:lstStyle>
          <a:p>
            <a:fld id="{7D9E2A62-1983-43A1-A163-D8AA46534C80}" type="datetimeFigureOut">
              <a:rPr lang="en-US" smtClean="0"/>
              <a:pPr/>
              <a:t>5/28/2026</a:t>
            </a:fld>
            <a:endParaRPr lang="en-US" dirty="0"/>
          </a:p>
        </p:txBody>
      </p:sp>
      <p:sp>
        <p:nvSpPr>
          <p:cNvPr id="7" name="Slide Number Placeholder 6"/>
          <p:cNvSpPr>
            <a:spLocks noGrp="1"/>
          </p:cNvSpPr>
          <p:nvPr>
            <p:ph type="sldNum" sz="quarter" idx="12"/>
          </p:nvPr>
        </p:nvSpPr>
        <p:spPr/>
        <p:txBody>
          <a:bodyPr/>
          <a:lstStyle>
            <a:lvl1pPr>
              <a:defRPr b="1"/>
            </a:lvl1pPr>
          </a:lstStyle>
          <a:p>
            <a:r>
              <a:rPr lang="en-US" dirty="0"/>
              <a:t>// </a:t>
            </a:r>
            <a:fld id="{4FAB73BC-B049-4115-A692-8D63A059BFB8}" type="slidenum">
              <a:rPr lang="en-US" smtClean="0"/>
              <a:pPr/>
              <a:t>‹#›</a:t>
            </a:fld>
            <a:endParaRPr lang="en-US" dirty="0"/>
          </a:p>
        </p:txBody>
      </p:sp>
      <p:sp>
        <p:nvSpPr>
          <p:cNvPr id="2" name="Title Placeholder 1">
            <a:extLst>
              <a:ext uri="{FF2B5EF4-FFF2-40B4-BE49-F238E27FC236}">
                <a16:creationId xmlns:a16="http://schemas.microsoft.com/office/drawing/2014/main" id="{A8E2E490-7706-999D-C08B-54A9FAF899D7}"/>
              </a:ext>
            </a:extLst>
          </p:cNvPr>
          <p:cNvSpPr>
            <a:spLocks noGrp="1"/>
          </p:cNvSpPr>
          <p:nvPr>
            <p:ph type="title"/>
          </p:nvPr>
        </p:nvSpPr>
        <p:spPr>
          <a:xfrm>
            <a:off x="1097280" y="286604"/>
            <a:ext cx="10755413" cy="702302"/>
          </a:xfrm>
          <a:prstGeom prst="rect">
            <a:avLst/>
          </a:prstGeom>
        </p:spPr>
        <p:txBody>
          <a:bodyPr vert="horz" lIns="91440" tIns="45720" rIns="91440" bIns="45720" rtlCol="0" anchor="b">
            <a:normAutofit/>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522138"/>
            <a:ext cx="4937760" cy="1060197"/>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522138"/>
            <a:ext cx="4937760" cy="1060197"/>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1"/>
            </a:lvl1pPr>
          </a:lstStyle>
          <a:p>
            <a:fld id="{898F3E3B-34E3-4345-B2A1-994B83598A9C}" type="datetimeFigureOut">
              <a:rPr lang="en-US" smtClean="0"/>
              <a:pPr/>
              <a:t>5/28/2026</a:t>
            </a:fld>
            <a:endParaRPr lang="en-US" dirty="0"/>
          </a:p>
        </p:txBody>
      </p:sp>
      <p:sp>
        <p:nvSpPr>
          <p:cNvPr id="9" name="Slide Number Placeholder 8"/>
          <p:cNvSpPr>
            <a:spLocks noGrp="1"/>
          </p:cNvSpPr>
          <p:nvPr>
            <p:ph type="sldNum" sz="quarter" idx="12"/>
          </p:nvPr>
        </p:nvSpPr>
        <p:spPr/>
        <p:txBody>
          <a:bodyPr/>
          <a:lstStyle>
            <a:lvl1pPr>
              <a:defRPr b="1"/>
            </a:lvl1pPr>
          </a:lstStyle>
          <a:p>
            <a:r>
              <a:rPr lang="en-US" dirty="0"/>
              <a:t>// </a:t>
            </a:r>
            <a:fld id="{4FAB73BC-B049-4115-A692-8D63A059BFB8}" type="slidenum">
              <a:rPr lang="en-US" smtClean="0"/>
              <a:pPr/>
              <a:t>‹#›</a:t>
            </a:fld>
            <a:endParaRPr lang="en-US" dirty="0"/>
          </a:p>
        </p:txBody>
      </p:sp>
      <p:sp>
        <p:nvSpPr>
          <p:cNvPr id="2" name="Title Placeholder 1">
            <a:extLst>
              <a:ext uri="{FF2B5EF4-FFF2-40B4-BE49-F238E27FC236}">
                <a16:creationId xmlns:a16="http://schemas.microsoft.com/office/drawing/2014/main" id="{5B528CF4-CB80-FEE0-707D-0A93018691C0}"/>
              </a:ext>
            </a:extLst>
          </p:cNvPr>
          <p:cNvSpPr>
            <a:spLocks noGrp="1"/>
          </p:cNvSpPr>
          <p:nvPr>
            <p:ph type="title"/>
          </p:nvPr>
        </p:nvSpPr>
        <p:spPr>
          <a:xfrm>
            <a:off x="1097280" y="286604"/>
            <a:ext cx="10755413" cy="702302"/>
          </a:xfrm>
          <a:prstGeom prst="rect">
            <a:avLst/>
          </a:prstGeom>
        </p:spPr>
        <p:txBody>
          <a:bodyPr vert="horz" lIns="91440" tIns="45720" rIns="91440" bIns="45720" rtlCol="0" anchor="b">
            <a:normAutofit/>
          </a:body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b="1">
                <a:solidFill>
                  <a:schemeClr val="accent1"/>
                </a:solidFill>
              </a:defRPr>
            </a:lvl1pPr>
          </a:lstStyle>
          <a:p>
            <a:fld id="{1D102C1E-28F2-47E9-802D-339E64E2F920}" type="datetimeFigureOut">
              <a:rPr lang="en-US" smtClean="0"/>
              <a:pPr/>
              <a:t>5/28/2026</a:t>
            </a:fld>
            <a:endParaRPr lang="en-US" dirty="0"/>
          </a:p>
        </p:txBody>
      </p:sp>
      <p:sp>
        <p:nvSpPr>
          <p:cNvPr id="9" name="Slide Number Placeholder 8"/>
          <p:cNvSpPr>
            <a:spLocks noGrp="1"/>
          </p:cNvSpPr>
          <p:nvPr>
            <p:ph type="sldNum" sz="quarter" idx="12"/>
          </p:nvPr>
        </p:nvSpPr>
        <p:spPr/>
        <p:txBody>
          <a:bodyPr/>
          <a:lstStyle>
            <a:lvl1pPr>
              <a:defRPr b="1">
                <a:solidFill>
                  <a:schemeClr val="accent1"/>
                </a:solidFill>
              </a:defRPr>
            </a:lvl1pPr>
          </a:lstStyle>
          <a:p>
            <a:r>
              <a:rPr lang="en-US" dirty="0"/>
              <a:t>// </a:t>
            </a:r>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sz="1800"/>
          </a:p>
        </p:txBody>
      </p:sp>
      <p:sp>
        <p:nvSpPr>
          <p:cNvPr id="9" name="Rectangle 8"/>
          <p:cNvSpPr/>
          <p:nvPr/>
        </p:nvSpPr>
        <p:spPr>
          <a:xfrm>
            <a:off x="4040072" y="0"/>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sz="1800"/>
          </a:p>
        </p:txBody>
      </p:sp>
      <p:sp>
        <p:nvSpPr>
          <p:cNvPr id="2" name="Title 1"/>
          <p:cNvSpPr>
            <a:spLocks noGrp="1"/>
          </p:cNvSpPr>
          <p:nvPr>
            <p:ph type="title"/>
          </p:nvPr>
        </p:nvSpPr>
        <p:spPr>
          <a:xfrm>
            <a:off x="457201"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2"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1" y="6459786"/>
            <a:ext cx="2618510" cy="365125"/>
          </a:xfrm>
        </p:spPr>
        <p:txBody>
          <a:bodyPr/>
          <a:lstStyle>
            <a:lvl1pPr algn="l">
              <a:defRPr b="1"/>
            </a:lvl1pPr>
          </a:lstStyle>
          <a:p>
            <a:fld id="{24271A48-F18A-45B3-BC05-1E27DA3F88AF}" type="datetimeFigureOut">
              <a:rPr lang="en-US" smtClean="0"/>
              <a:pPr/>
              <a:t>5/28/2026</a:t>
            </a:fld>
            <a:endParaRPr lang="en-US" dirty="0"/>
          </a:p>
        </p:txBody>
      </p:sp>
      <p:sp>
        <p:nvSpPr>
          <p:cNvPr id="7" name="Slide Number Placeholder 6"/>
          <p:cNvSpPr>
            <a:spLocks noGrp="1"/>
          </p:cNvSpPr>
          <p:nvPr>
            <p:ph type="sldNum" sz="quarter" idx="12"/>
          </p:nvPr>
        </p:nvSpPr>
        <p:spPr/>
        <p:txBody>
          <a:bodyPr/>
          <a:lstStyle>
            <a:lvl1pPr>
              <a:defRPr b="1">
                <a:solidFill>
                  <a:schemeClr val="accent1"/>
                </a:solidFill>
              </a:defRPr>
            </a:lvl1pPr>
          </a:lstStyle>
          <a:p>
            <a:r>
              <a:rPr lang="en-US" dirty="0"/>
              <a:t>// </a:t>
            </a:r>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sz="1800"/>
          </a:p>
        </p:txBody>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sz="1800"/>
          </a:p>
        </p:txBody>
      </p:sp>
      <p:sp>
        <p:nvSpPr>
          <p:cNvPr id="2" name="Title 1"/>
          <p:cNvSpPr>
            <a:spLocks noGrp="1"/>
          </p:cNvSpPr>
          <p:nvPr>
            <p:ph type="title"/>
          </p:nvPr>
        </p:nvSpPr>
        <p:spPr>
          <a:xfrm>
            <a:off x="1097281" y="5074920"/>
            <a:ext cx="1011364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2191986" cy="4915076"/>
          </a:xfrm>
          <a:solidFill>
            <a:schemeClr val="bg2"/>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1"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a:lvl1pPr>
          </a:lstStyle>
          <a:p>
            <a:fld id="{65B747F8-9654-4282-85D2-65F41AAE7A75}" type="datetimeFigureOut">
              <a:rPr lang="en-US" smtClean="0"/>
              <a:pPr/>
              <a:t>5/28/2026</a:t>
            </a:fld>
            <a:endParaRPr lang="en-US" dirty="0"/>
          </a:p>
        </p:txBody>
      </p:sp>
      <p:sp>
        <p:nvSpPr>
          <p:cNvPr id="7" name="Slide Number Placeholder 6"/>
          <p:cNvSpPr>
            <a:spLocks noGrp="1"/>
          </p:cNvSpPr>
          <p:nvPr>
            <p:ph type="sldNum" sz="quarter" idx="12"/>
          </p:nvPr>
        </p:nvSpPr>
        <p:spPr/>
        <p:txBody>
          <a:bodyPr/>
          <a:lstStyle>
            <a:lvl1pPr>
              <a:defRPr b="1"/>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b="1"/>
            </a:lvl1pPr>
          </a:lstStyle>
          <a:p>
            <a:fld id="{50B6E300-0A13-4A81-945A-7333C271A069}" type="datetimeFigureOut">
              <a:rPr lang="en-US" smtClean="0"/>
              <a:pPr/>
              <a:t>5/28/2026</a:t>
            </a:fld>
            <a:endParaRPr lang="en-US" dirty="0"/>
          </a:p>
        </p:txBody>
      </p:sp>
      <p:sp>
        <p:nvSpPr>
          <p:cNvPr id="6" name="Slide Number Placeholder 5"/>
          <p:cNvSpPr>
            <a:spLocks noGrp="1"/>
          </p:cNvSpPr>
          <p:nvPr>
            <p:ph type="sldNum" sz="quarter" idx="12"/>
          </p:nvPr>
        </p:nvSpPr>
        <p:spPr/>
        <p:txBody>
          <a:bodyPr/>
          <a:lstStyle>
            <a:lvl1pPr>
              <a:defRPr b="1"/>
            </a:lvl1pPr>
          </a:lstStyle>
          <a:p>
            <a:r>
              <a:rPr lang="en-US" dirty="0"/>
              <a:t>// </a:t>
            </a:r>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sz="1800"/>
          </a:p>
        </p:txBody>
      </p:sp>
      <p:sp>
        <p:nvSpPr>
          <p:cNvPr id="9" name="Rectangle 8"/>
          <p:cNvSpPr/>
          <p:nvPr/>
        </p:nvSpPr>
        <p:spPr>
          <a:xfrm>
            <a:off x="14" y="6334316"/>
            <a:ext cx="12191986"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sz="1800"/>
          </a:p>
        </p:txBody>
      </p:sp>
      <p:sp>
        <p:nvSpPr>
          <p:cNvPr id="2" name="Title Placeholder 1"/>
          <p:cNvSpPr>
            <a:spLocks noGrp="1"/>
          </p:cNvSpPr>
          <p:nvPr>
            <p:ph type="title"/>
          </p:nvPr>
        </p:nvSpPr>
        <p:spPr>
          <a:xfrm>
            <a:off x="1097280" y="286604"/>
            <a:ext cx="10755413" cy="70230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333890"/>
            <a:ext cx="10058400" cy="453520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 y="6459786"/>
            <a:ext cx="2472270" cy="365125"/>
          </a:xfrm>
          <a:prstGeom prst="rect">
            <a:avLst/>
          </a:prstGeom>
        </p:spPr>
        <p:txBody>
          <a:bodyPr vert="horz" lIns="91440" tIns="45720" rIns="91440" bIns="45720" rtlCol="0" anchor="ctr"/>
          <a:lstStyle>
            <a:lvl1pPr algn="l">
              <a:defRPr sz="900">
                <a:solidFill>
                  <a:schemeClr val="accent1"/>
                </a:solidFill>
              </a:defRPr>
            </a:lvl1pPr>
          </a:lstStyle>
          <a:p>
            <a:fld id="{5DC5B261-8843-42D1-AAFC-05E20E2D9B97}" type="datetimeFigureOut">
              <a:rPr lang="en-US" smtClean="0"/>
              <a:pPr/>
              <a:t>5/28/2026</a:t>
            </a:fld>
            <a:endParaRPr lang="en-US" dirty="0"/>
          </a:p>
        </p:txBody>
      </p:sp>
      <p:sp>
        <p:nvSpPr>
          <p:cNvPr id="6" name="Slide Number Placeholder 5"/>
          <p:cNvSpPr>
            <a:spLocks noGrp="1"/>
          </p:cNvSpPr>
          <p:nvPr>
            <p:ph type="sldNum" sz="quarter" idx="4"/>
          </p:nvPr>
        </p:nvSpPr>
        <p:spPr>
          <a:xfrm>
            <a:off x="10879975" y="6459786"/>
            <a:ext cx="1312025" cy="365125"/>
          </a:xfrm>
          <a:prstGeom prst="rect">
            <a:avLst/>
          </a:prstGeom>
        </p:spPr>
        <p:txBody>
          <a:bodyPr vert="horz" lIns="91440" tIns="45720" rIns="91440" bIns="45720" rtlCol="0" anchor="ctr"/>
          <a:lstStyle>
            <a:lvl1pPr algn="r">
              <a:defRPr sz="1050">
                <a:solidFill>
                  <a:schemeClr val="accent1"/>
                </a:solidFill>
              </a:defRPr>
            </a:lvl1pPr>
          </a:lstStyle>
          <a:p>
            <a:fld id="{4FAB73BC-B049-4115-A692-8D63A059BFB8}" type="slidenum">
              <a:rPr lang="en-US" smtClean="0"/>
              <a:pPr/>
              <a:t>‹#›</a:t>
            </a:fld>
            <a:endParaRPr lang="en-US" dirty="0"/>
          </a:p>
        </p:txBody>
      </p:sp>
      <p:pic>
        <p:nvPicPr>
          <p:cNvPr id="8" name="Picture 7">
            <a:extLst>
              <a:ext uri="{FF2B5EF4-FFF2-40B4-BE49-F238E27FC236}">
                <a16:creationId xmlns:a16="http://schemas.microsoft.com/office/drawing/2014/main" id="{6A7B417A-890D-BE3D-7239-28ED1A285670}"/>
              </a:ext>
            </a:extLst>
          </p:cNvPr>
          <p:cNvPicPr>
            <a:picLocks noChangeAspect="1"/>
          </p:cNvPicPr>
          <p:nvPr userDrawn="1"/>
        </p:nvPicPr>
        <p:blipFill>
          <a:blip r:embed="rId12"/>
          <a:stretch>
            <a:fillRect/>
          </a:stretch>
        </p:blipFill>
        <p:spPr>
          <a:xfrm>
            <a:off x="5229993" y="6029872"/>
            <a:ext cx="1732014" cy="12249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r" defTabSz="914400" rtl="0" eaLnBrk="1" latinLnBrk="0" hangingPunct="1">
        <a:lnSpc>
          <a:spcPct val="85000"/>
        </a:lnSpc>
        <a:spcBef>
          <a:spcPct val="0"/>
        </a:spcBef>
        <a:buNone/>
        <a:defRPr sz="4800" b="1" kern="1200" spc="-50" baseline="0">
          <a:solidFill>
            <a:schemeClr val="tx2"/>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krandall@ecovueconsulting.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9490-9302-E856-4239-222441F8D8C3}"/>
              </a:ext>
            </a:extLst>
          </p:cNvPr>
          <p:cNvSpPr>
            <a:spLocks noGrp="1"/>
          </p:cNvSpPr>
          <p:nvPr>
            <p:ph type="ctrTitle"/>
          </p:nvPr>
        </p:nvSpPr>
        <p:spPr>
          <a:xfrm>
            <a:off x="1097280" y="758952"/>
            <a:ext cx="10058400" cy="3566160"/>
          </a:xfrm>
        </p:spPr>
        <p:txBody>
          <a:bodyPr>
            <a:normAutofit/>
          </a:bodyPr>
          <a:lstStyle/>
          <a:p>
            <a:r>
              <a:rPr lang="en-US" dirty="0">
                <a:solidFill>
                  <a:schemeClr val="accent1">
                    <a:lumMod val="20000"/>
                    <a:lumOff val="80000"/>
                  </a:schemeClr>
                </a:solidFill>
              </a:rPr>
              <a:t>Woodview</a:t>
            </a:r>
            <a:br>
              <a:rPr lang="en-US" dirty="0">
                <a:solidFill>
                  <a:schemeClr val="accent1">
                    <a:lumMod val="20000"/>
                    <a:lumOff val="80000"/>
                  </a:schemeClr>
                </a:solidFill>
              </a:rPr>
            </a:br>
            <a:r>
              <a:rPr lang="en-US" dirty="0">
                <a:solidFill>
                  <a:schemeClr val="accent1">
                    <a:lumMod val="20000"/>
                    <a:lumOff val="80000"/>
                  </a:schemeClr>
                </a:solidFill>
              </a:rPr>
              <a:t>Plan of Subdivision</a:t>
            </a:r>
            <a:endParaRPr lang="en-CA" dirty="0">
              <a:solidFill>
                <a:schemeClr val="accent1">
                  <a:lumMod val="20000"/>
                  <a:lumOff val="80000"/>
                </a:schemeClr>
              </a:solidFill>
            </a:endParaRPr>
          </a:p>
        </p:txBody>
      </p:sp>
      <p:sp>
        <p:nvSpPr>
          <p:cNvPr id="3" name="Subtitle 2">
            <a:extLst>
              <a:ext uri="{FF2B5EF4-FFF2-40B4-BE49-F238E27FC236}">
                <a16:creationId xmlns:a16="http://schemas.microsoft.com/office/drawing/2014/main" id="{B17971E3-DDD2-7261-32FB-82BB3E27AB44}"/>
              </a:ext>
            </a:extLst>
          </p:cNvPr>
          <p:cNvSpPr>
            <a:spLocks noGrp="1"/>
          </p:cNvSpPr>
          <p:nvPr>
            <p:ph type="subTitle" idx="1"/>
          </p:nvPr>
        </p:nvSpPr>
        <p:spPr>
          <a:xfrm>
            <a:off x="1100051" y="4455621"/>
            <a:ext cx="10058400" cy="1143000"/>
          </a:xfrm>
        </p:spPr>
        <p:txBody>
          <a:bodyPr>
            <a:normAutofit/>
          </a:bodyPr>
          <a:lstStyle/>
          <a:p>
            <a:r>
              <a:rPr lang="en-US" sz="1500" dirty="0">
                <a:solidFill>
                  <a:schemeClr val="accent1">
                    <a:lumMod val="20000"/>
                    <a:lumOff val="80000"/>
                  </a:schemeClr>
                </a:solidFill>
                <a:latin typeface="+mj-lt"/>
              </a:rPr>
              <a:t>Applications for Official Plan and Zoning By-law Amendment</a:t>
            </a:r>
          </a:p>
          <a:p>
            <a:r>
              <a:rPr lang="en-US" sz="1500" dirty="0">
                <a:solidFill>
                  <a:schemeClr val="accent1">
                    <a:lumMod val="20000"/>
                    <a:lumOff val="80000"/>
                  </a:schemeClr>
                </a:solidFill>
                <a:latin typeface="+mj-lt"/>
              </a:rPr>
              <a:t>Part of Lots 6 &amp; 7, Concession 6, Burleigh Ward, Township of North Kawartha</a:t>
            </a:r>
          </a:p>
          <a:p>
            <a:r>
              <a:rPr lang="en-US" sz="1500" dirty="0">
                <a:solidFill>
                  <a:schemeClr val="accent1">
                    <a:lumMod val="20000"/>
                    <a:lumOff val="80000"/>
                  </a:schemeClr>
                </a:solidFill>
                <a:latin typeface="+mj-lt"/>
              </a:rPr>
              <a:t>Statutory Public Meeting – June 2, 2026</a:t>
            </a:r>
          </a:p>
        </p:txBody>
      </p:sp>
      <p:cxnSp>
        <p:nvCxnSpPr>
          <p:cNvPr id="18" name="Straight Connector 17">
            <a:extLst>
              <a:ext uri="{FF2B5EF4-FFF2-40B4-BE49-F238E27FC236}">
                <a16:creationId xmlns:a16="http://schemas.microsoft.com/office/drawing/2014/main" id="{72592478-32DC-44B2-ABDD-EBEB9D0B91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4FE8F0-C229-4917-A71C-E5F2CFE1D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0" name="Rectangle 19">
            <a:extLst>
              <a:ext uri="{FF2B5EF4-FFF2-40B4-BE49-F238E27FC236}">
                <a16:creationId xmlns:a16="http://schemas.microsoft.com/office/drawing/2014/main" id="{64640A8E-A5F8-4E2C-9ACF-D39888714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784639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0497F-2FA3-07D5-9E02-5F30F352B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BA131-8632-8F02-13B3-01D77AEC8BA3}"/>
              </a:ext>
            </a:extLst>
          </p:cNvPr>
          <p:cNvSpPr>
            <a:spLocks noGrp="1"/>
          </p:cNvSpPr>
          <p:nvPr>
            <p:ph type="title"/>
          </p:nvPr>
        </p:nvSpPr>
        <p:spPr>
          <a:xfrm>
            <a:off x="1097280" y="286605"/>
            <a:ext cx="10815799" cy="702303"/>
          </a:xfrm>
        </p:spPr>
        <p:txBody>
          <a:bodyPr>
            <a:normAutofit fontScale="90000"/>
          </a:bodyPr>
          <a:lstStyle/>
          <a:p>
            <a:r>
              <a:rPr lang="en-US" dirty="0"/>
              <a:t>Concerns</a:t>
            </a:r>
            <a:endParaRPr lang="en-CA" dirty="0"/>
          </a:p>
        </p:txBody>
      </p:sp>
      <p:sp>
        <p:nvSpPr>
          <p:cNvPr id="6" name="Date Placeholder 3">
            <a:extLst>
              <a:ext uri="{FF2B5EF4-FFF2-40B4-BE49-F238E27FC236}">
                <a16:creationId xmlns:a16="http://schemas.microsoft.com/office/drawing/2014/main" id="{A79978A1-FC0E-D6C4-7EDF-AB0F2253DE3A}"/>
              </a:ext>
            </a:extLst>
          </p:cNvPr>
          <p:cNvSpPr>
            <a:spLocks noGrp="1"/>
          </p:cNvSpPr>
          <p:nvPr>
            <p:ph type="dt" sz="half" idx="10"/>
          </p:nvPr>
        </p:nvSpPr>
        <p:spPr>
          <a:xfrm>
            <a:off x="0" y="6459785"/>
            <a:ext cx="2472271" cy="365125"/>
          </a:xfrm>
        </p:spPr>
        <p:txBody>
          <a:bodyPr/>
          <a:lstStyle/>
          <a:p>
            <a:fld id="{D30BB376-B19C-488D-ABEB-03C7E6E9E3E0}" type="datetimeFigureOut">
              <a:rPr lang="en-US" dirty="0"/>
              <a:t>5/28/2026</a:t>
            </a:fld>
            <a:endParaRPr lang="en-US" dirty="0"/>
          </a:p>
        </p:txBody>
      </p:sp>
      <p:sp>
        <p:nvSpPr>
          <p:cNvPr id="7" name="Slide Number Placeholder 5">
            <a:extLst>
              <a:ext uri="{FF2B5EF4-FFF2-40B4-BE49-F238E27FC236}">
                <a16:creationId xmlns:a16="http://schemas.microsoft.com/office/drawing/2014/main" id="{385D15EB-D6F8-F9A7-4048-715CE80431EA}"/>
              </a:ext>
            </a:extLst>
          </p:cNvPr>
          <p:cNvSpPr>
            <a:spLocks noGrp="1"/>
          </p:cNvSpPr>
          <p:nvPr>
            <p:ph type="sldNum" sz="quarter" idx="12"/>
          </p:nvPr>
        </p:nvSpPr>
        <p:spPr>
          <a:xfrm>
            <a:off x="10879975" y="6459785"/>
            <a:ext cx="1312025" cy="365125"/>
          </a:xfrm>
        </p:spPr>
        <p:txBody>
          <a:bodyPr/>
          <a:lstStyle/>
          <a:p>
            <a:fld id="{629637A9-119A-49DA-BD12-AAC58B377D80}" type="slidenum">
              <a:rPr lang="en-US" dirty="0"/>
              <a:t>10</a:t>
            </a:fld>
            <a:endParaRPr lang="en-US" dirty="0"/>
          </a:p>
        </p:txBody>
      </p:sp>
      <p:sp>
        <p:nvSpPr>
          <p:cNvPr id="8" name="Text Placeholder 3">
            <a:extLst>
              <a:ext uri="{FF2B5EF4-FFF2-40B4-BE49-F238E27FC236}">
                <a16:creationId xmlns:a16="http://schemas.microsoft.com/office/drawing/2014/main" id="{612426F4-990A-8F25-333A-1C5C45CAF130}"/>
              </a:ext>
            </a:extLst>
          </p:cNvPr>
          <p:cNvSpPr txBox="1">
            <a:spLocks/>
          </p:cNvSpPr>
          <p:nvPr/>
        </p:nvSpPr>
        <p:spPr>
          <a:xfrm>
            <a:off x="754144" y="1201970"/>
            <a:ext cx="10747454" cy="4906600"/>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u="sng" dirty="0"/>
              <a:t>Traffic: </a:t>
            </a:r>
          </a:p>
          <a:p>
            <a:pPr marL="355600" indent="-355600">
              <a:buFont typeface="Arial" panose="020B0604020202020204" pitchFamily="34" charset="0"/>
              <a:buChar char="•"/>
            </a:pPr>
            <a:r>
              <a:rPr lang="en-US" sz="2400" dirty="0"/>
              <a:t>Traffic Impact Study was competed with sign-off provided by County peer reviewers. </a:t>
            </a:r>
          </a:p>
          <a:p>
            <a:pPr marL="355600" indent="-355600">
              <a:buFont typeface="Arial" panose="020B0604020202020204" pitchFamily="34" charset="0"/>
              <a:buChar char="•"/>
            </a:pPr>
            <a:r>
              <a:rPr lang="en-US" sz="2400" dirty="0"/>
              <a:t>Conclusion: the intersection of 28/Northey’s Bay Road has sufficient capacity, as does the Northey’s Bay Road, to accommodate the development. </a:t>
            </a:r>
          </a:p>
          <a:p>
            <a:pPr marL="0" indent="0">
              <a:buNone/>
            </a:pPr>
            <a:r>
              <a:rPr lang="en-US" sz="2400" u="sng" dirty="0"/>
              <a:t>Impact on Character of Area</a:t>
            </a:r>
          </a:p>
          <a:p>
            <a:pPr marL="355600" indent="-355600">
              <a:lnSpc>
                <a:spcPct val="100000"/>
              </a:lnSpc>
              <a:buFont typeface="Arial" panose="020B0604020202020204" pitchFamily="34" charset="0"/>
              <a:buChar char="•"/>
            </a:pPr>
            <a:r>
              <a:rPr lang="en-US" sz="2400" dirty="0"/>
              <a:t>Scale of development – the lots are of a typical rural residential size (0.75 acres to 1.25 acres)</a:t>
            </a:r>
          </a:p>
          <a:p>
            <a:pPr marL="355600" indent="-355600">
              <a:lnSpc>
                <a:spcPct val="100000"/>
              </a:lnSpc>
              <a:buFont typeface="Arial" panose="020B0604020202020204" pitchFamily="34" charset="0"/>
              <a:buChar char="•"/>
            </a:pPr>
            <a:r>
              <a:rPr lang="en-US" sz="2400" dirty="0"/>
              <a:t>The site is located in a Hamlet Settlement Area where development of this scale (low density, single detached dwellings on private services) is intended to be located.</a:t>
            </a:r>
          </a:p>
          <a:p>
            <a:pPr marL="355600" indent="-355600">
              <a:lnSpc>
                <a:spcPct val="100000"/>
              </a:lnSpc>
              <a:buFont typeface="Arial" panose="020B0604020202020204" pitchFamily="34" charset="0"/>
              <a:buChar char="•"/>
            </a:pPr>
            <a:endParaRPr lang="en-US" sz="2400" dirty="0"/>
          </a:p>
          <a:p>
            <a:pPr marL="228600" indent="-228600">
              <a:buFont typeface="Arial" panose="020B0604020202020204" pitchFamily="34" charset="0"/>
              <a:buChar char="•"/>
            </a:pPr>
            <a:endParaRPr lang="en-US" dirty="0"/>
          </a:p>
        </p:txBody>
      </p:sp>
      <p:graphicFrame>
        <p:nvGraphicFramePr>
          <p:cNvPr id="4" name="Table 3">
            <a:extLst>
              <a:ext uri="{FF2B5EF4-FFF2-40B4-BE49-F238E27FC236}">
                <a16:creationId xmlns:a16="http://schemas.microsoft.com/office/drawing/2014/main" id="{E356D4CA-DB81-BA54-3D5D-5A9DF1CC86F9}"/>
              </a:ext>
            </a:extLst>
          </p:cNvPr>
          <p:cNvGraphicFramePr>
            <a:graphicFrameLocks noGrp="1"/>
          </p:cNvGraphicFramePr>
          <p:nvPr>
            <p:extLst>
              <p:ext uri="{D42A27DB-BD31-4B8C-83A1-F6EECF244321}">
                <p14:modId xmlns:p14="http://schemas.microsoft.com/office/powerpoint/2010/main" val="351401593"/>
              </p:ext>
            </p:extLst>
          </p:nvPr>
        </p:nvGraphicFramePr>
        <p:xfrm>
          <a:off x="521208" y="348194"/>
          <a:ext cx="3207512" cy="579120"/>
        </p:xfrm>
        <a:graphic>
          <a:graphicData uri="http://schemas.openxmlformats.org/drawingml/2006/table">
            <a:tbl>
              <a:tblPr firstRow="1" bandRow="1">
                <a:tableStyleId>{5C22544A-7EE6-4342-B048-85BDC9FD1C3A}</a:tableStyleId>
              </a:tblPr>
              <a:tblGrid>
                <a:gridCol w="3207512">
                  <a:extLst>
                    <a:ext uri="{9D8B030D-6E8A-4147-A177-3AD203B41FA5}">
                      <a16:colId xmlns:a16="http://schemas.microsoft.com/office/drawing/2014/main" val="52226552"/>
                    </a:ext>
                  </a:extLst>
                </a:gridCol>
              </a:tblGrid>
              <a:tr h="370840">
                <a:tc>
                  <a:txBody>
                    <a:bodyPr/>
                    <a:lstStyle/>
                    <a:p>
                      <a:r>
                        <a:rPr lang="en-US" sz="1600" b="0" dirty="0">
                          <a:solidFill>
                            <a:schemeClr val="tx2"/>
                          </a:solidFill>
                        </a:rPr>
                        <a:t>Woodview </a:t>
                      </a:r>
                      <a:br>
                        <a:rPr lang="en-US" sz="1600" b="0" dirty="0">
                          <a:solidFill>
                            <a:schemeClr val="tx2"/>
                          </a:solidFill>
                        </a:rPr>
                      </a:br>
                      <a:r>
                        <a:rPr lang="en-US" sz="1600" b="0" dirty="0">
                          <a:solidFill>
                            <a:schemeClr val="tx2"/>
                          </a:solidFill>
                        </a:rPr>
                        <a:t>Plan of Subdivision</a:t>
                      </a:r>
                      <a:endParaRPr lang="en-CA" sz="1600" b="0" dirty="0">
                        <a:solidFill>
                          <a:schemeClr val="tx2"/>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94005"/>
                  </a:ext>
                </a:extLst>
              </a:tr>
            </a:tbl>
          </a:graphicData>
        </a:graphic>
      </p:graphicFrame>
    </p:spTree>
    <p:extLst>
      <p:ext uri="{BB962C8B-B14F-4D97-AF65-F5344CB8AC3E}">
        <p14:creationId xmlns:p14="http://schemas.microsoft.com/office/powerpoint/2010/main" val="75778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D06C7-2EBD-7D22-EB6E-3B62AC14F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ED0765-0334-1388-4B1B-18B13A52B0EF}"/>
              </a:ext>
            </a:extLst>
          </p:cNvPr>
          <p:cNvSpPr>
            <a:spLocks noGrp="1"/>
          </p:cNvSpPr>
          <p:nvPr>
            <p:ph type="title"/>
          </p:nvPr>
        </p:nvSpPr>
        <p:spPr>
          <a:xfrm>
            <a:off x="1097280" y="286605"/>
            <a:ext cx="10815799" cy="702303"/>
          </a:xfrm>
        </p:spPr>
        <p:txBody>
          <a:bodyPr>
            <a:normAutofit fontScale="90000"/>
          </a:bodyPr>
          <a:lstStyle/>
          <a:p>
            <a:r>
              <a:rPr lang="en-US" dirty="0"/>
              <a:t>Concerns</a:t>
            </a:r>
            <a:endParaRPr lang="en-CA" dirty="0"/>
          </a:p>
        </p:txBody>
      </p:sp>
      <p:sp>
        <p:nvSpPr>
          <p:cNvPr id="6" name="Date Placeholder 3">
            <a:extLst>
              <a:ext uri="{FF2B5EF4-FFF2-40B4-BE49-F238E27FC236}">
                <a16:creationId xmlns:a16="http://schemas.microsoft.com/office/drawing/2014/main" id="{D03C470C-F3C7-8A0E-B779-E21D21B07B2C}"/>
              </a:ext>
            </a:extLst>
          </p:cNvPr>
          <p:cNvSpPr>
            <a:spLocks noGrp="1"/>
          </p:cNvSpPr>
          <p:nvPr>
            <p:ph type="dt" sz="half" idx="10"/>
          </p:nvPr>
        </p:nvSpPr>
        <p:spPr>
          <a:xfrm>
            <a:off x="0" y="6459785"/>
            <a:ext cx="2472271" cy="365125"/>
          </a:xfrm>
        </p:spPr>
        <p:txBody>
          <a:bodyPr/>
          <a:lstStyle/>
          <a:p>
            <a:fld id="{D30BB376-B19C-488D-ABEB-03C7E6E9E3E0}" type="datetimeFigureOut">
              <a:rPr lang="en-US" dirty="0"/>
              <a:t>5/28/2026</a:t>
            </a:fld>
            <a:endParaRPr lang="en-US" dirty="0"/>
          </a:p>
        </p:txBody>
      </p:sp>
      <p:sp>
        <p:nvSpPr>
          <p:cNvPr id="7" name="Slide Number Placeholder 5">
            <a:extLst>
              <a:ext uri="{FF2B5EF4-FFF2-40B4-BE49-F238E27FC236}">
                <a16:creationId xmlns:a16="http://schemas.microsoft.com/office/drawing/2014/main" id="{D0F0A664-7FB1-7C97-13BF-AB9EF1F18E3F}"/>
              </a:ext>
            </a:extLst>
          </p:cNvPr>
          <p:cNvSpPr>
            <a:spLocks noGrp="1"/>
          </p:cNvSpPr>
          <p:nvPr>
            <p:ph type="sldNum" sz="quarter" idx="12"/>
          </p:nvPr>
        </p:nvSpPr>
        <p:spPr>
          <a:xfrm>
            <a:off x="10879975" y="6459785"/>
            <a:ext cx="1312025" cy="365125"/>
          </a:xfrm>
        </p:spPr>
        <p:txBody>
          <a:bodyPr/>
          <a:lstStyle/>
          <a:p>
            <a:fld id="{629637A9-119A-49DA-BD12-AAC58B377D80}" type="slidenum">
              <a:rPr lang="en-US" dirty="0"/>
              <a:t>11</a:t>
            </a:fld>
            <a:endParaRPr lang="en-US" dirty="0"/>
          </a:p>
        </p:txBody>
      </p:sp>
      <p:sp>
        <p:nvSpPr>
          <p:cNvPr id="8" name="Text Placeholder 3">
            <a:extLst>
              <a:ext uri="{FF2B5EF4-FFF2-40B4-BE49-F238E27FC236}">
                <a16:creationId xmlns:a16="http://schemas.microsoft.com/office/drawing/2014/main" id="{EADE66B3-173A-80DD-93CB-561E7CAABC8C}"/>
              </a:ext>
            </a:extLst>
          </p:cNvPr>
          <p:cNvSpPr txBox="1">
            <a:spLocks/>
          </p:cNvSpPr>
          <p:nvPr/>
        </p:nvSpPr>
        <p:spPr>
          <a:xfrm>
            <a:off x="754144" y="1201970"/>
            <a:ext cx="10747454" cy="49066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u="sng" dirty="0"/>
              <a:t>The Environment</a:t>
            </a:r>
          </a:p>
          <a:p>
            <a:pPr marL="355600" indent="-355600">
              <a:buFont typeface="Arial" panose="020B0604020202020204" pitchFamily="34" charset="0"/>
              <a:buChar char="•"/>
            </a:pPr>
            <a:r>
              <a:rPr lang="en-US" sz="2400" dirty="0"/>
              <a:t>An Environmental Impact Study was undertaken that thoroughly reviewed the site and immediate area.</a:t>
            </a:r>
          </a:p>
          <a:p>
            <a:pPr marL="355600" indent="-355600">
              <a:buFont typeface="Arial" panose="020B0604020202020204" pitchFamily="34" charset="0"/>
              <a:buChar char="•"/>
            </a:pPr>
            <a:r>
              <a:rPr lang="en-US" sz="2400" dirty="0"/>
              <a:t>All natural heritage features, which include wetlands, potential habitat of endangered and threatened species, and fish habitat, will be protected on the site.</a:t>
            </a:r>
          </a:p>
          <a:p>
            <a:pPr marL="355600" indent="-355600">
              <a:buFont typeface="Arial" panose="020B0604020202020204" pitchFamily="34" charset="0"/>
              <a:buChar char="•"/>
            </a:pPr>
            <a:r>
              <a:rPr lang="en-US" sz="2400" dirty="0"/>
              <a:t>The features will be undisturbed and designated and zoned Environmental Protection/Environmental Constraint to ensure their long-term protection.</a:t>
            </a:r>
          </a:p>
          <a:p>
            <a:pPr marL="355600" indent="-355600">
              <a:buFont typeface="Arial" panose="020B0604020202020204" pitchFamily="34" charset="0"/>
              <a:buChar char="•"/>
            </a:pPr>
            <a:r>
              <a:rPr lang="en-US" sz="2400" dirty="0"/>
              <a:t>County peer reviewers provided sign-off on the EIS.</a:t>
            </a:r>
          </a:p>
          <a:p>
            <a:pPr marL="355600" indent="-355600">
              <a:lnSpc>
                <a:spcPct val="100000"/>
              </a:lnSpc>
              <a:buFont typeface="Arial" panose="020B0604020202020204" pitchFamily="34" charset="0"/>
              <a:buChar char="•"/>
            </a:pPr>
            <a:endParaRPr lang="en-US" sz="2400" dirty="0"/>
          </a:p>
          <a:p>
            <a:pPr marL="228600" indent="-228600">
              <a:buFont typeface="Arial" panose="020B0604020202020204" pitchFamily="34" charset="0"/>
              <a:buChar char="•"/>
            </a:pPr>
            <a:endParaRPr lang="en-US" dirty="0"/>
          </a:p>
        </p:txBody>
      </p:sp>
      <p:graphicFrame>
        <p:nvGraphicFramePr>
          <p:cNvPr id="4" name="Table 3">
            <a:extLst>
              <a:ext uri="{FF2B5EF4-FFF2-40B4-BE49-F238E27FC236}">
                <a16:creationId xmlns:a16="http://schemas.microsoft.com/office/drawing/2014/main" id="{8D44F245-3F20-9FB7-B15B-8A63C03C0D3E}"/>
              </a:ext>
            </a:extLst>
          </p:cNvPr>
          <p:cNvGraphicFramePr>
            <a:graphicFrameLocks noGrp="1"/>
          </p:cNvGraphicFramePr>
          <p:nvPr>
            <p:extLst>
              <p:ext uri="{D42A27DB-BD31-4B8C-83A1-F6EECF244321}">
                <p14:modId xmlns:p14="http://schemas.microsoft.com/office/powerpoint/2010/main" val="416916921"/>
              </p:ext>
            </p:extLst>
          </p:nvPr>
        </p:nvGraphicFramePr>
        <p:xfrm>
          <a:off x="521208" y="348194"/>
          <a:ext cx="3207512" cy="579120"/>
        </p:xfrm>
        <a:graphic>
          <a:graphicData uri="http://schemas.openxmlformats.org/drawingml/2006/table">
            <a:tbl>
              <a:tblPr firstRow="1" bandRow="1">
                <a:tableStyleId>{5C22544A-7EE6-4342-B048-85BDC9FD1C3A}</a:tableStyleId>
              </a:tblPr>
              <a:tblGrid>
                <a:gridCol w="3207512">
                  <a:extLst>
                    <a:ext uri="{9D8B030D-6E8A-4147-A177-3AD203B41FA5}">
                      <a16:colId xmlns:a16="http://schemas.microsoft.com/office/drawing/2014/main" val="52226552"/>
                    </a:ext>
                  </a:extLst>
                </a:gridCol>
              </a:tblGrid>
              <a:tr h="370840">
                <a:tc>
                  <a:txBody>
                    <a:bodyPr/>
                    <a:lstStyle/>
                    <a:p>
                      <a:r>
                        <a:rPr lang="en-US" sz="1600" b="0" dirty="0">
                          <a:solidFill>
                            <a:schemeClr val="tx2"/>
                          </a:solidFill>
                        </a:rPr>
                        <a:t>Woodview </a:t>
                      </a:r>
                      <a:br>
                        <a:rPr lang="en-US" sz="1600" b="0" dirty="0">
                          <a:solidFill>
                            <a:schemeClr val="tx2"/>
                          </a:solidFill>
                        </a:rPr>
                      </a:br>
                      <a:r>
                        <a:rPr lang="en-US" sz="1600" b="0" dirty="0">
                          <a:solidFill>
                            <a:schemeClr val="tx2"/>
                          </a:solidFill>
                        </a:rPr>
                        <a:t>Plan of Subdivision</a:t>
                      </a:r>
                      <a:endParaRPr lang="en-CA" sz="1600" b="0" dirty="0">
                        <a:solidFill>
                          <a:schemeClr val="tx2"/>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94005"/>
                  </a:ext>
                </a:extLst>
              </a:tr>
            </a:tbl>
          </a:graphicData>
        </a:graphic>
      </p:graphicFrame>
    </p:spTree>
    <p:extLst>
      <p:ext uri="{BB962C8B-B14F-4D97-AF65-F5344CB8AC3E}">
        <p14:creationId xmlns:p14="http://schemas.microsoft.com/office/powerpoint/2010/main" val="57079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C3BE4-31D4-5B74-D6F8-F74AFA226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D0D6D-C286-35D9-35C2-70F72A6A0CFC}"/>
              </a:ext>
            </a:extLst>
          </p:cNvPr>
          <p:cNvSpPr>
            <a:spLocks noGrp="1"/>
          </p:cNvSpPr>
          <p:nvPr>
            <p:ph type="title"/>
          </p:nvPr>
        </p:nvSpPr>
        <p:spPr>
          <a:xfrm>
            <a:off x="1097280" y="286605"/>
            <a:ext cx="10815799" cy="702303"/>
          </a:xfrm>
        </p:spPr>
        <p:txBody>
          <a:bodyPr>
            <a:normAutofit fontScale="90000"/>
          </a:bodyPr>
          <a:lstStyle/>
          <a:p>
            <a:r>
              <a:rPr lang="en-US" dirty="0"/>
              <a:t>Recommendations</a:t>
            </a:r>
            <a:endParaRPr lang="en-CA" dirty="0"/>
          </a:p>
        </p:txBody>
      </p:sp>
      <p:sp>
        <p:nvSpPr>
          <p:cNvPr id="6" name="Date Placeholder 3">
            <a:extLst>
              <a:ext uri="{FF2B5EF4-FFF2-40B4-BE49-F238E27FC236}">
                <a16:creationId xmlns:a16="http://schemas.microsoft.com/office/drawing/2014/main" id="{EA530E27-A8E2-BCCD-1E16-07499D33F9CD}"/>
              </a:ext>
            </a:extLst>
          </p:cNvPr>
          <p:cNvSpPr>
            <a:spLocks noGrp="1"/>
          </p:cNvSpPr>
          <p:nvPr>
            <p:ph type="dt" sz="half" idx="10"/>
          </p:nvPr>
        </p:nvSpPr>
        <p:spPr>
          <a:xfrm>
            <a:off x="0" y="6459785"/>
            <a:ext cx="2472271" cy="365125"/>
          </a:xfrm>
        </p:spPr>
        <p:txBody>
          <a:bodyPr/>
          <a:lstStyle/>
          <a:p>
            <a:fld id="{D30BB376-B19C-488D-ABEB-03C7E6E9E3E0}" type="datetimeFigureOut">
              <a:rPr lang="en-US" dirty="0"/>
              <a:t>5/28/2026</a:t>
            </a:fld>
            <a:endParaRPr lang="en-US" dirty="0"/>
          </a:p>
        </p:txBody>
      </p:sp>
      <p:sp>
        <p:nvSpPr>
          <p:cNvPr id="7" name="Slide Number Placeholder 5">
            <a:extLst>
              <a:ext uri="{FF2B5EF4-FFF2-40B4-BE49-F238E27FC236}">
                <a16:creationId xmlns:a16="http://schemas.microsoft.com/office/drawing/2014/main" id="{54D68F8A-9AA6-7BD3-B8BB-36411423EA7B}"/>
              </a:ext>
            </a:extLst>
          </p:cNvPr>
          <p:cNvSpPr>
            <a:spLocks noGrp="1"/>
          </p:cNvSpPr>
          <p:nvPr>
            <p:ph type="sldNum" sz="quarter" idx="12"/>
          </p:nvPr>
        </p:nvSpPr>
        <p:spPr>
          <a:xfrm>
            <a:off x="10879975" y="6459785"/>
            <a:ext cx="1312025" cy="365125"/>
          </a:xfrm>
        </p:spPr>
        <p:txBody>
          <a:bodyPr/>
          <a:lstStyle/>
          <a:p>
            <a:fld id="{629637A9-119A-49DA-BD12-AAC58B377D80}" type="slidenum">
              <a:rPr lang="en-US" dirty="0"/>
              <a:t>12</a:t>
            </a:fld>
            <a:endParaRPr lang="en-US" dirty="0"/>
          </a:p>
        </p:txBody>
      </p:sp>
      <p:sp>
        <p:nvSpPr>
          <p:cNvPr id="8" name="Text Placeholder 3">
            <a:extLst>
              <a:ext uri="{FF2B5EF4-FFF2-40B4-BE49-F238E27FC236}">
                <a16:creationId xmlns:a16="http://schemas.microsoft.com/office/drawing/2014/main" id="{63A818D5-6091-B86C-AEFB-980E09CD3BD7}"/>
              </a:ext>
            </a:extLst>
          </p:cNvPr>
          <p:cNvSpPr txBox="1">
            <a:spLocks/>
          </p:cNvSpPr>
          <p:nvPr/>
        </p:nvSpPr>
        <p:spPr>
          <a:xfrm>
            <a:off x="754144" y="1201970"/>
            <a:ext cx="10747454" cy="49066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5600" indent="-355600">
              <a:lnSpc>
                <a:spcPct val="100000"/>
              </a:lnSpc>
              <a:buFont typeface="Arial" panose="020B0604020202020204" pitchFamily="34" charset="0"/>
              <a:buChar char="•"/>
            </a:pPr>
            <a:r>
              <a:rPr lang="en-US" sz="2400" dirty="0"/>
              <a:t>The recommendations of the Planning Consultant’s report requests that Council set a date for a future recommendation report that will summarize the comments received and provide a critique of the application. </a:t>
            </a:r>
          </a:p>
          <a:p>
            <a:pPr marL="355600" indent="-355600">
              <a:lnSpc>
                <a:spcPct val="100000"/>
              </a:lnSpc>
              <a:buFont typeface="Arial" panose="020B0604020202020204" pitchFamily="34" charset="0"/>
              <a:buChar char="•"/>
            </a:pPr>
            <a:r>
              <a:rPr lang="en-US" sz="2400" dirty="0"/>
              <a:t>We respectfully request that Council consider the applications at the next Council meeting (June 16</a:t>
            </a:r>
            <a:r>
              <a:rPr lang="en-US" sz="2400" baseline="30000" dirty="0"/>
              <a:t>th</a:t>
            </a:r>
            <a:r>
              <a:rPr lang="en-US" sz="2400" dirty="0"/>
              <a:t>) for approval.</a:t>
            </a:r>
          </a:p>
          <a:p>
            <a:pPr marL="355600" indent="-355600">
              <a:lnSpc>
                <a:spcPct val="100000"/>
              </a:lnSpc>
              <a:buFont typeface="Arial" panose="020B0604020202020204" pitchFamily="34" charset="0"/>
              <a:buChar char="•"/>
            </a:pPr>
            <a:r>
              <a:rPr lang="en-US" sz="2400" dirty="0"/>
              <a:t>Based on our review of the public comments, there have been no technical or planning issues raised that have not already been addressed in the existing materials.</a:t>
            </a:r>
          </a:p>
          <a:p>
            <a:pPr marL="0" indent="0">
              <a:buNone/>
            </a:pPr>
            <a:endParaRPr lang="en-US" sz="2400" dirty="0"/>
          </a:p>
          <a:p>
            <a:pPr marL="0" indent="0">
              <a:buNone/>
            </a:pPr>
            <a:endParaRPr lang="en-US" sz="2400" dirty="0"/>
          </a:p>
          <a:p>
            <a:pPr marL="355600" indent="-355600">
              <a:lnSpc>
                <a:spcPct val="100000"/>
              </a:lnSpc>
              <a:buFont typeface="Arial" panose="020B0604020202020204" pitchFamily="34" charset="0"/>
              <a:buChar char="•"/>
            </a:pPr>
            <a:endParaRPr lang="en-US" sz="2400" dirty="0"/>
          </a:p>
          <a:p>
            <a:pPr marL="228600" indent="-228600">
              <a:buFont typeface="Arial" panose="020B0604020202020204" pitchFamily="34" charset="0"/>
              <a:buChar char="•"/>
            </a:pPr>
            <a:endParaRPr lang="en-US" dirty="0"/>
          </a:p>
        </p:txBody>
      </p:sp>
      <p:graphicFrame>
        <p:nvGraphicFramePr>
          <p:cNvPr id="4" name="Table 3">
            <a:extLst>
              <a:ext uri="{FF2B5EF4-FFF2-40B4-BE49-F238E27FC236}">
                <a16:creationId xmlns:a16="http://schemas.microsoft.com/office/drawing/2014/main" id="{1CE91101-4D7E-C8CE-A00C-0095CBABEBFC}"/>
              </a:ext>
            </a:extLst>
          </p:cNvPr>
          <p:cNvGraphicFramePr>
            <a:graphicFrameLocks noGrp="1"/>
          </p:cNvGraphicFramePr>
          <p:nvPr/>
        </p:nvGraphicFramePr>
        <p:xfrm>
          <a:off x="521208" y="348194"/>
          <a:ext cx="3207512" cy="579120"/>
        </p:xfrm>
        <a:graphic>
          <a:graphicData uri="http://schemas.openxmlformats.org/drawingml/2006/table">
            <a:tbl>
              <a:tblPr firstRow="1" bandRow="1">
                <a:tableStyleId>{5C22544A-7EE6-4342-B048-85BDC9FD1C3A}</a:tableStyleId>
              </a:tblPr>
              <a:tblGrid>
                <a:gridCol w="3207512">
                  <a:extLst>
                    <a:ext uri="{9D8B030D-6E8A-4147-A177-3AD203B41FA5}">
                      <a16:colId xmlns:a16="http://schemas.microsoft.com/office/drawing/2014/main" val="52226552"/>
                    </a:ext>
                  </a:extLst>
                </a:gridCol>
              </a:tblGrid>
              <a:tr h="370840">
                <a:tc>
                  <a:txBody>
                    <a:bodyPr/>
                    <a:lstStyle/>
                    <a:p>
                      <a:r>
                        <a:rPr lang="en-US" sz="1600" b="0" dirty="0">
                          <a:solidFill>
                            <a:schemeClr val="tx2"/>
                          </a:solidFill>
                        </a:rPr>
                        <a:t>Woodview </a:t>
                      </a:r>
                      <a:br>
                        <a:rPr lang="en-US" sz="1600" b="0" dirty="0">
                          <a:solidFill>
                            <a:schemeClr val="tx2"/>
                          </a:solidFill>
                        </a:rPr>
                      </a:br>
                      <a:r>
                        <a:rPr lang="en-US" sz="1600" b="0" dirty="0">
                          <a:solidFill>
                            <a:schemeClr val="tx2"/>
                          </a:solidFill>
                        </a:rPr>
                        <a:t>Plan of Subdivision</a:t>
                      </a:r>
                      <a:endParaRPr lang="en-CA" sz="1600" b="0" dirty="0">
                        <a:solidFill>
                          <a:schemeClr val="tx2"/>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94005"/>
                  </a:ext>
                </a:extLst>
              </a:tr>
            </a:tbl>
          </a:graphicData>
        </a:graphic>
      </p:graphicFrame>
    </p:spTree>
    <p:extLst>
      <p:ext uri="{BB962C8B-B14F-4D97-AF65-F5344CB8AC3E}">
        <p14:creationId xmlns:p14="http://schemas.microsoft.com/office/powerpoint/2010/main" val="2126132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3B6C8-80F4-E978-7ED4-DE94675B67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D415C-4D6F-3DA6-1B30-BAE5FB7549AF}"/>
              </a:ext>
            </a:extLst>
          </p:cNvPr>
          <p:cNvSpPr>
            <a:spLocks noGrp="1"/>
          </p:cNvSpPr>
          <p:nvPr>
            <p:ph type="title"/>
          </p:nvPr>
        </p:nvSpPr>
        <p:spPr>
          <a:xfrm>
            <a:off x="1097280" y="286605"/>
            <a:ext cx="10815799" cy="702303"/>
          </a:xfrm>
        </p:spPr>
        <p:txBody>
          <a:bodyPr>
            <a:normAutofit fontScale="90000"/>
          </a:bodyPr>
          <a:lstStyle/>
          <a:p>
            <a:r>
              <a:rPr lang="en-US" dirty="0"/>
              <a:t>Summary</a:t>
            </a:r>
            <a:endParaRPr lang="en-CA" dirty="0"/>
          </a:p>
        </p:txBody>
      </p:sp>
      <p:sp>
        <p:nvSpPr>
          <p:cNvPr id="6" name="Date Placeholder 3">
            <a:extLst>
              <a:ext uri="{FF2B5EF4-FFF2-40B4-BE49-F238E27FC236}">
                <a16:creationId xmlns:a16="http://schemas.microsoft.com/office/drawing/2014/main" id="{B0CCC0EE-9CE7-93EE-087B-B2601EDDC797}"/>
              </a:ext>
            </a:extLst>
          </p:cNvPr>
          <p:cNvSpPr>
            <a:spLocks noGrp="1"/>
          </p:cNvSpPr>
          <p:nvPr>
            <p:ph type="dt" sz="half" idx="10"/>
          </p:nvPr>
        </p:nvSpPr>
        <p:spPr>
          <a:xfrm>
            <a:off x="0" y="6459785"/>
            <a:ext cx="2472271" cy="365125"/>
          </a:xfrm>
        </p:spPr>
        <p:txBody>
          <a:bodyPr/>
          <a:lstStyle/>
          <a:p>
            <a:fld id="{D30BB376-B19C-488D-ABEB-03C7E6E9E3E0}" type="datetimeFigureOut">
              <a:rPr lang="en-US" dirty="0"/>
              <a:t>5/28/2026</a:t>
            </a:fld>
            <a:endParaRPr lang="en-US" dirty="0"/>
          </a:p>
        </p:txBody>
      </p:sp>
      <p:sp>
        <p:nvSpPr>
          <p:cNvPr id="7" name="Slide Number Placeholder 5">
            <a:extLst>
              <a:ext uri="{FF2B5EF4-FFF2-40B4-BE49-F238E27FC236}">
                <a16:creationId xmlns:a16="http://schemas.microsoft.com/office/drawing/2014/main" id="{AC8DC2DF-4FAC-3A7E-3A5F-FA7C9D1DE916}"/>
              </a:ext>
            </a:extLst>
          </p:cNvPr>
          <p:cNvSpPr>
            <a:spLocks noGrp="1"/>
          </p:cNvSpPr>
          <p:nvPr>
            <p:ph type="sldNum" sz="quarter" idx="12"/>
          </p:nvPr>
        </p:nvSpPr>
        <p:spPr>
          <a:xfrm>
            <a:off x="10879975" y="6459785"/>
            <a:ext cx="1312025" cy="365125"/>
          </a:xfrm>
        </p:spPr>
        <p:txBody>
          <a:bodyPr/>
          <a:lstStyle/>
          <a:p>
            <a:fld id="{629637A9-119A-49DA-BD12-AAC58B377D80}" type="slidenum">
              <a:rPr lang="en-US" dirty="0"/>
              <a:t>13</a:t>
            </a:fld>
            <a:endParaRPr lang="en-US" dirty="0"/>
          </a:p>
        </p:txBody>
      </p:sp>
      <p:sp>
        <p:nvSpPr>
          <p:cNvPr id="8" name="Text Placeholder 3">
            <a:extLst>
              <a:ext uri="{FF2B5EF4-FFF2-40B4-BE49-F238E27FC236}">
                <a16:creationId xmlns:a16="http://schemas.microsoft.com/office/drawing/2014/main" id="{5ED9C1EC-A9AE-618D-9950-E8A9117A4C5E}"/>
              </a:ext>
            </a:extLst>
          </p:cNvPr>
          <p:cNvSpPr txBox="1">
            <a:spLocks/>
          </p:cNvSpPr>
          <p:nvPr/>
        </p:nvSpPr>
        <p:spPr>
          <a:xfrm>
            <a:off x="754144" y="1201970"/>
            <a:ext cx="10747454" cy="4906600"/>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5600" indent="-355600">
              <a:lnSpc>
                <a:spcPct val="100000"/>
              </a:lnSpc>
              <a:buFont typeface="Arial" panose="020B0604020202020204" pitchFamily="34" charset="0"/>
              <a:buChar char="•"/>
            </a:pPr>
            <a:r>
              <a:rPr lang="en-US" sz="2400" dirty="0"/>
              <a:t>The proposed OPA, ZBA and Plan of Subdivision are consistent with the PPS and conform to the County Official Plan (both current and adopted).</a:t>
            </a:r>
          </a:p>
          <a:p>
            <a:pPr marL="355600" indent="-355600">
              <a:lnSpc>
                <a:spcPct val="100000"/>
              </a:lnSpc>
              <a:buFont typeface="Arial" panose="020B0604020202020204" pitchFamily="34" charset="0"/>
              <a:buChar char="•"/>
            </a:pPr>
            <a:r>
              <a:rPr lang="en-US" sz="2400" dirty="0"/>
              <a:t>The proposed development is not premature – the site has been identified by the Township for hamlet (both residential and commercial) development.</a:t>
            </a:r>
          </a:p>
          <a:p>
            <a:pPr marL="355600" indent="-355600">
              <a:lnSpc>
                <a:spcPct val="100000"/>
              </a:lnSpc>
              <a:buFont typeface="Arial" panose="020B0604020202020204" pitchFamily="34" charset="0"/>
              <a:buChar char="•"/>
            </a:pPr>
            <a:r>
              <a:rPr lang="en-US" sz="2400" dirty="0"/>
              <a:t>The proposal does not require upgrades to existing roads or infrastructure.</a:t>
            </a:r>
          </a:p>
          <a:p>
            <a:pPr marL="355600" indent="-355600">
              <a:lnSpc>
                <a:spcPct val="100000"/>
              </a:lnSpc>
              <a:buFont typeface="Arial" panose="020B0604020202020204" pitchFamily="34" charset="0"/>
              <a:buChar char="•"/>
            </a:pPr>
            <a:r>
              <a:rPr lang="en-US" sz="2400" dirty="0"/>
              <a:t>The proposal will not negatively impact the natural environment or groundwater resources.</a:t>
            </a:r>
          </a:p>
          <a:p>
            <a:pPr marL="355600" indent="-355600">
              <a:lnSpc>
                <a:spcPct val="100000"/>
              </a:lnSpc>
              <a:buFont typeface="Arial" panose="020B0604020202020204" pitchFamily="34" charset="0"/>
              <a:buChar char="•"/>
            </a:pPr>
            <a:r>
              <a:rPr lang="en-US" sz="2400" dirty="0"/>
              <a:t>The proposed development represents good planning and should be approved.</a:t>
            </a:r>
          </a:p>
          <a:p>
            <a:pPr marL="228600" indent="-228600">
              <a:buFont typeface="Arial" panose="020B0604020202020204" pitchFamily="34" charset="0"/>
              <a:buChar char="•"/>
            </a:pPr>
            <a:endParaRPr lang="en-US" dirty="0"/>
          </a:p>
        </p:txBody>
      </p:sp>
      <p:graphicFrame>
        <p:nvGraphicFramePr>
          <p:cNvPr id="4" name="Table 3">
            <a:extLst>
              <a:ext uri="{FF2B5EF4-FFF2-40B4-BE49-F238E27FC236}">
                <a16:creationId xmlns:a16="http://schemas.microsoft.com/office/drawing/2014/main" id="{94D7FB73-8F74-EDA0-AE40-E2EAA55C4DFC}"/>
              </a:ext>
            </a:extLst>
          </p:cNvPr>
          <p:cNvGraphicFramePr>
            <a:graphicFrameLocks noGrp="1"/>
          </p:cNvGraphicFramePr>
          <p:nvPr>
            <p:extLst>
              <p:ext uri="{D42A27DB-BD31-4B8C-83A1-F6EECF244321}">
                <p14:modId xmlns:p14="http://schemas.microsoft.com/office/powerpoint/2010/main" val="2760016849"/>
              </p:ext>
            </p:extLst>
          </p:nvPr>
        </p:nvGraphicFramePr>
        <p:xfrm>
          <a:off x="521208" y="348194"/>
          <a:ext cx="3207512" cy="579120"/>
        </p:xfrm>
        <a:graphic>
          <a:graphicData uri="http://schemas.openxmlformats.org/drawingml/2006/table">
            <a:tbl>
              <a:tblPr firstRow="1" bandRow="1">
                <a:tableStyleId>{5C22544A-7EE6-4342-B048-85BDC9FD1C3A}</a:tableStyleId>
              </a:tblPr>
              <a:tblGrid>
                <a:gridCol w="3207512">
                  <a:extLst>
                    <a:ext uri="{9D8B030D-6E8A-4147-A177-3AD203B41FA5}">
                      <a16:colId xmlns:a16="http://schemas.microsoft.com/office/drawing/2014/main" val="52226552"/>
                    </a:ext>
                  </a:extLst>
                </a:gridCol>
              </a:tblGrid>
              <a:tr h="370840">
                <a:tc>
                  <a:txBody>
                    <a:bodyPr/>
                    <a:lstStyle/>
                    <a:p>
                      <a:r>
                        <a:rPr lang="en-US" sz="1600" b="0" dirty="0">
                          <a:solidFill>
                            <a:schemeClr val="tx2"/>
                          </a:solidFill>
                        </a:rPr>
                        <a:t>Woodview </a:t>
                      </a:r>
                      <a:br>
                        <a:rPr lang="en-US" sz="1600" b="0" dirty="0">
                          <a:solidFill>
                            <a:schemeClr val="tx2"/>
                          </a:solidFill>
                        </a:rPr>
                      </a:br>
                      <a:r>
                        <a:rPr lang="en-US" sz="1600" b="0" dirty="0">
                          <a:solidFill>
                            <a:schemeClr val="tx2"/>
                          </a:solidFill>
                        </a:rPr>
                        <a:t>Plan of Subdivision</a:t>
                      </a:r>
                      <a:endParaRPr lang="en-CA" sz="1600" b="0" dirty="0">
                        <a:solidFill>
                          <a:schemeClr val="tx2"/>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94005"/>
                  </a:ext>
                </a:extLst>
              </a:tr>
            </a:tbl>
          </a:graphicData>
        </a:graphic>
      </p:graphicFrame>
    </p:spTree>
    <p:extLst>
      <p:ext uri="{BB962C8B-B14F-4D97-AF65-F5344CB8AC3E}">
        <p14:creationId xmlns:p14="http://schemas.microsoft.com/office/powerpoint/2010/main" val="357442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13FEE9-7F3C-271A-FA5C-640357A69E35}"/>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4" name="Table 3">
            <a:extLst>
              <a:ext uri="{FF2B5EF4-FFF2-40B4-BE49-F238E27FC236}">
                <a16:creationId xmlns:a16="http://schemas.microsoft.com/office/drawing/2014/main" id="{C1C4FB19-42E7-55D0-1F50-E5629614265D}"/>
              </a:ext>
            </a:extLst>
          </p:cNvPr>
          <p:cNvGraphicFramePr>
            <a:graphicFrameLocks noGrp="1"/>
          </p:cNvGraphicFramePr>
          <p:nvPr>
            <p:extLst>
              <p:ext uri="{D42A27DB-BD31-4B8C-83A1-F6EECF244321}">
                <p14:modId xmlns:p14="http://schemas.microsoft.com/office/powerpoint/2010/main" val="857046593"/>
              </p:ext>
            </p:extLst>
          </p:nvPr>
        </p:nvGraphicFramePr>
        <p:xfrm>
          <a:off x="521208" y="348194"/>
          <a:ext cx="3207512" cy="579120"/>
        </p:xfrm>
        <a:graphic>
          <a:graphicData uri="http://schemas.openxmlformats.org/drawingml/2006/table">
            <a:tbl>
              <a:tblPr firstRow="1" bandRow="1">
                <a:tableStyleId>{5C22544A-7EE6-4342-B048-85BDC9FD1C3A}</a:tableStyleId>
              </a:tblPr>
              <a:tblGrid>
                <a:gridCol w="3207512">
                  <a:extLst>
                    <a:ext uri="{9D8B030D-6E8A-4147-A177-3AD203B41FA5}">
                      <a16:colId xmlns:a16="http://schemas.microsoft.com/office/drawing/2014/main" val="52226552"/>
                    </a:ext>
                  </a:extLst>
                </a:gridCol>
              </a:tblGrid>
              <a:tr h="370840">
                <a:tc>
                  <a:txBody>
                    <a:bodyPr/>
                    <a:lstStyle/>
                    <a:p>
                      <a:r>
                        <a:rPr lang="en-US" sz="1600" b="0" dirty="0">
                          <a:solidFill>
                            <a:schemeClr val="accent1">
                              <a:lumMod val="60000"/>
                              <a:lumOff val="40000"/>
                            </a:schemeClr>
                          </a:solidFill>
                        </a:rPr>
                        <a:t>Woodview </a:t>
                      </a:r>
                      <a:br>
                        <a:rPr lang="en-US" sz="1600" b="0" dirty="0">
                          <a:solidFill>
                            <a:schemeClr val="accent1">
                              <a:lumMod val="60000"/>
                              <a:lumOff val="40000"/>
                            </a:schemeClr>
                          </a:solidFill>
                        </a:rPr>
                      </a:br>
                      <a:r>
                        <a:rPr lang="en-US" sz="1600" b="0" dirty="0">
                          <a:solidFill>
                            <a:schemeClr val="accent1">
                              <a:lumMod val="60000"/>
                              <a:lumOff val="40000"/>
                            </a:schemeClr>
                          </a:solidFill>
                        </a:rPr>
                        <a:t>Plan of Subdivision</a:t>
                      </a:r>
                      <a:endParaRPr lang="en-CA" sz="1600" b="0" dirty="0">
                        <a:solidFill>
                          <a:schemeClr val="accent1">
                            <a:lumMod val="60000"/>
                            <a:lumOff val="40000"/>
                          </a:schemeClr>
                        </a:solidFill>
                      </a:endParaRPr>
                    </a:p>
                  </a:txBody>
                  <a:tcPr>
                    <a:lnL w="12700" cap="flat" cmpd="sng" algn="ctr">
                      <a:solidFill>
                        <a:schemeClr val="bg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94005"/>
                  </a:ext>
                </a:extLst>
              </a:tr>
            </a:tbl>
          </a:graphicData>
        </a:graphic>
      </p:graphicFrame>
      <p:sp>
        <p:nvSpPr>
          <p:cNvPr id="5" name="TextBox 4">
            <a:extLst>
              <a:ext uri="{FF2B5EF4-FFF2-40B4-BE49-F238E27FC236}">
                <a16:creationId xmlns:a16="http://schemas.microsoft.com/office/drawing/2014/main" id="{92A704DA-4B98-4DFF-FF09-156810F83C6F}"/>
              </a:ext>
            </a:extLst>
          </p:cNvPr>
          <p:cNvSpPr txBox="1"/>
          <p:nvPr/>
        </p:nvSpPr>
        <p:spPr>
          <a:xfrm>
            <a:off x="3761238" y="3693817"/>
            <a:ext cx="4473310" cy="1477328"/>
          </a:xfrm>
          <a:prstGeom prst="rect">
            <a:avLst/>
          </a:prstGeom>
          <a:noFill/>
        </p:spPr>
        <p:txBody>
          <a:bodyPr wrap="square" rtlCol="0">
            <a:spAutoFit/>
          </a:bodyPr>
          <a:lstStyle/>
          <a:p>
            <a:pPr algn="ctr"/>
            <a:r>
              <a:rPr lang="en-US" dirty="0">
                <a:solidFill>
                  <a:schemeClr val="bg2"/>
                </a:solidFill>
              </a:rPr>
              <a:t>J. Kent Randall, B.E.S., MCIP, RPP</a:t>
            </a:r>
          </a:p>
          <a:p>
            <a:pPr algn="ctr"/>
            <a:r>
              <a:rPr lang="en-US" dirty="0">
                <a:solidFill>
                  <a:schemeClr val="bg2"/>
                </a:solidFill>
              </a:rPr>
              <a:t>Principal Planner</a:t>
            </a:r>
          </a:p>
          <a:p>
            <a:pPr algn="ctr"/>
            <a:r>
              <a:rPr lang="en-US" dirty="0">
                <a:solidFill>
                  <a:schemeClr val="bg2"/>
                </a:solidFill>
              </a:rPr>
              <a:t>EcoVue Consulting Services Inc.</a:t>
            </a:r>
          </a:p>
          <a:p>
            <a:pPr algn="ctr"/>
            <a:r>
              <a:rPr lang="en-US" dirty="0">
                <a:solidFill>
                  <a:schemeClr val="bg2"/>
                </a:solidFill>
              </a:rPr>
              <a:t>705-876-8340</a:t>
            </a:r>
          </a:p>
          <a:p>
            <a:pPr algn="ctr"/>
            <a:r>
              <a:rPr lang="en-US" dirty="0">
                <a:hlinkClick r:id="rId2"/>
              </a:rPr>
              <a:t>krandall@ecovueconsulting.com</a:t>
            </a:r>
            <a:r>
              <a:rPr lang="en-US" dirty="0"/>
              <a:t> </a:t>
            </a:r>
          </a:p>
        </p:txBody>
      </p:sp>
      <p:sp>
        <p:nvSpPr>
          <p:cNvPr id="9" name="Date Placeholder 3">
            <a:extLst>
              <a:ext uri="{FF2B5EF4-FFF2-40B4-BE49-F238E27FC236}">
                <a16:creationId xmlns:a16="http://schemas.microsoft.com/office/drawing/2014/main" id="{69D4ABEC-D7E5-6B7E-930D-83ECA9F6B1AE}"/>
              </a:ext>
            </a:extLst>
          </p:cNvPr>
          <p:cNvSpPr>
            <a:spLocks noGrp="1"/>
          </p:cNvSpPr>
          <p:nvPr>
            <p:ph type="dt" sz="half" idx="10"/>
          </p:nvPr>
        </p:nvSpPr>
        <p:spPr>
          <a:xfrm>
            <a:off x="0" y="6459785"/>
            <a:ext cx="2472271" cy="365125"/>
          </a:xfrm>
        </p:spPr>
        <p:txBody>
          <a:bodyPr/>
          <a:lstStyle/>
          <a:p>
            <a:fld id="{D30BB376-B19C-488D-ABEB-03C7E6E9E3E0}" type="datetimeFigureOut">
              <a:rPr lang="en-US" dirty="0">
                <a:solidFill>
                  <a:schemeClr val="bg2"/>
                </a:solidFill>
              </a:rPr>
              <a:t>5/28/2026</a:t>
            </a:fld>
            <a:endParaRPr lang="en-US" dirty="0">
              <a:solidFill>
                <a:schemeClr val="bg2"/>
              </a:solidFill>
            </a:endParaRPr>
          </a:p>
        </p:txBody>
      </p:sp>
      <p:sp>
        <p:nvSpPr>
          <p:cNvPr id="10" name="Slide Number Placeholder 5">
            <a:extLst>
              <a:ext uri="{FF2B5EF4-FFF2-40B4-BE49-F238E27FC236}">
                <a16:creationId xmlns:a16="http://schemas.microsoft.com/office/drawing/2014/main" id="{9446E63A-CF14-033D-A6AD-D24923A6EE2B}"/>
              </a:ext>
            </a:extLst>
          </p:cNvPr>
          <p:cNvSpPr>
            <a:spLocks noGrp="1"/>
          </p:cNvSpPr>
          <p:nvPr>
            <p:ph type="sldNum" sz="quarter" idx="12"/>
          </p:nvPr>
        </p:nvSpPr>
        <p:spPr>
          <a:xfrm>
            <a:off x="10879975" y="6459785"/>
            <a:ext cx="1312025" cy="365125"/>
          </a:xfrm>
        </p:spPr>
        <p:txBody>
          <a:bodyPr/>
          <a:lstStyle/>
          <a:p>
            <a:fld id="{629637A9-119A-49DA-BD12-AAC58B377D80}" type="slidenum">
              <a:rPr lang="en-US" dirty="0">
                <a:solidFill>
                  <a:schemeClr val="bg2"/>
                </a:solidFill>
              </a:rPr>
              <a:t>14</a:t>
            </a:fld>
            <a:endParaRPr lang="en-US" dirty="0">
              <a:solidFill>
                <a:schemeClr val="bg2"/>
              </a:solidFill>
            </a:endParaRPr>
          </a:p>
        </p:txBody>
      </p:sp>
      <p:pic>
        <p:nvPicPr>
          <p:cNvPr id="11" name="Picture 10">
            <a:extLst>
              <a:ext uri="{FF2B5EF4-FFF2-40B4-BE49-F238E27FC236}">
                <a16:creationId xmlns:a16="http://schemas.microsoft.com/office/drawing/2014/main" id="{667A869E-98BE-6402-B274-DFD6E8D6E0FD}"/>
              </a:ext>
            </a:extLst>
          </p:cNvPr>
          <p:cNvPicPr>
            <a:picLocks noChangeAspect="1"/>
          </p:cNvPicPr>
          <p:nvPr/>
        </p:nvPicPr>
        <p:blipFill>
          <a:blip r:embed="rId3"/>
          <a:stretch>
            <a:fillRect/>
          </a:stretch>
        </p:blipFill>
        <p:spPr>
          <a:xfrm>
            <a:off x="3356576" y="348196"/>
            <a:ext cx="5282634" cy="3736093"/>
          </a:xfrm>
          <a:prstGeom prst="rect">
            <a:avLst/>
          </a:prstGeom>
        </p:spPr>
      </p:pic>
    </p:spTree>
    <p:extLst>
      <p:ext uri="{BB962C8B-B14F-4D97-AF65-F5344CB8AC3E}">
        <p14:creationId xmlns:p14="http://schemas.microsoft.com/office/powerpoint/2010/main" val="115489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007CF-D69D-C65D-93B4-3FC2DA184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A2B40-D5FB-ABD1-56D4-69A5B466A8AC}"/>
              </a:ext>
            </a:extLst>
          </p:cNvPr>
          <p:cNvSpPr>
            <a:spLocks noGrp="1"/>
          </p:cNvSpPr>
          <p:nvPr>
            <p:ph type="title"/>
          </p:nvPr>
        </p:nvSpPr>
        <p:spPr>
          <a:xfrm>
            <a:off x="1097280" y="286605"/>
            <a:ext cx="10815799" cy="702303"/>
          </a:xfrm>
        </p:spPr>
        <p:txBody>
          <a:bodyPr>
            <a:normAutofit fontScale="90000"/>
          </a:bodyPr>
          <a:lstStyle/>
          <a:p>
            <a:r>
              <a:rPr lang="en-US" dirty="0"/>
              <a:t>Site Location</a:t>
            </a:r>
            <a:endParaRPr lang="en-CA" dirty="0"/>
          </a:p>
        </p:txBody>
      </p:sp>
      <p:sp>
        <p:nvSpPr>
          <p:cNvPr id="5" name="Text Placeholder 3">
            <a:extLst>
              <a:ext uri="{FF2B5EF4-FFF2-40B4-BE49-F238E27FC236}">
                <a16:creationId xmlns:a16="http://schemas.microsoft.com/office/drawing/2014/main" id="{410471F9-4A9B-9049-25EA-30B83944C4D7}"/>
              </a:ext>
            </a:extLst>
          </p:cNvPr>
          <p:cNvSpPr txBox="1">
            <a:spLocks/>
          </p:cNvSpPr>
          <p:nvPr/>
        </p:nvSpPr>
        <p:spPr>
          <a:xfrm>
            <a:off x="685799" y="1201969"/>
            <a:ext cx="5024121" cy="518553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Arial" panose="020B0604020202020204" pitchFamily="34" charset="0"/>
              <a:buChar char="•"/>
            </a:pPr>
            <a:r>
              <a:rPr lang="en-US" dirty="0"/>
              <a:t>65 Northey’s Bay Road (Part of Lots 6 &amp; 7, Concession 6, Southern Division, Burleigh Ward.</a:t>
            </a:r>
          </a:p>
          <a:p>
            <a:pPr marL="228600" indent="-228600">
              <a:buFont typeface="Arial" panose="020B0604020202020204" pitchFamily="34" charset="0"/>
              <a:buChar char="•"/>
            </a:pPr>
            <a:r>
              <a:rPr lang="en-US" dirty="0"/>
              <a:t>Approximately 400 metres south of the intersection of Highway 28 and Northey’s Bay Road.</a:t>
            </a:r>
          </a:p>
          <a:p>
            <a:pPr marL="228600" indent="-228600">
              <a:buFont typeface="Arial" panose="020B0604020202020204" pitchFamily="34" charset="0"/>
              <a:buChar char="•"/>
            </a:pPr>
            <a:r>
              <a:rPr lang="en-US" dirty="0"/>
              <a:t>West of site: Woodview Community Centre and Library, EMS Station 1</a:t>
            </a:r>
          </a:p>
          <a:p>
            <a:pPr marL="228600" indent="-228600">
              <a:buFont typeface="Arial" panose="020B0604020202020204" pitchFamily="34" charset="0"/>
              <a:buChar char="•"/>
            </a:pPr>
            <a:r>
              <a:rPr lang="en-US" dirty="0"/>
              <a:t>Residential lands to the north, Rural and Rural Residential immediately south, and Rural lands to the east.</a:t>
            </a:r>
          </a:p>
          <a:p>
            <a:pPr marL="228600" indent="-228600">
              <a:buFont typeface="Arial" panose="020B0604020202020204" pitchFamily="34" charset="0"/>
              <a:buChar char="•"/>
            </a:pPr>
            <a:r>
              <a:rPr lang="en-US" dirty="0"/>
              <a:t>Approximately 1/3 of the property is located within the Woodview Hamlet Area.</a:t>
            </a:r>
          </a:p>
          <a:p>
            <a:pPr marL="228600" indent="-228600">
              <a:buFont typeface="Arial" panose="020B0604020202020204" pitchFamily="34" charset="0"/>
              <a:buChar char="•"/>
            </a:pPr>
            <a:endParaRPr lang="en-US" dirty="0"/>
          </a:p>
          <a:p>
            <a:pPr marL="228600" indent="-228600">
              <a:buFont typeface="Arial" panose="020B0604020202020204" pitchFamily="34" charset="0"/>
              <a:buChar char="•"/>
            </a:pPr>
            <a:endParaRPr lang="en-US" sz="1600" dirty="0"/>
          </a:p>
        </p:txBody>
      </p:sp>
      <p:sp>
        <p:nvSpPr>
          <p:cNvPr id="6" name="Date Placeholder 3">
            <a:extLst>
              <a:ext uri="{FF2B5EF4-FFF2-40B4-BE49-F238E27FC236}">
                <a16:creationId xmlns:a16="http://schemas.microsoft.com/office/drawing/2014/main" id="{9BB90252-63FC-C1DA-38FA-643402E9A398}"/>
              </a:ext>
            </a:extLst>
          </p:cNvPr>
          <p:cNvSpPr>
            <a:spLocks noGrp="1"/>
          </p:cNvSpPr>
          <p:nvPr>
            <p:ph type="dt" sz="half" idx="10"/>
          </p:nvPr>
        </p:nvSpPr>
        <p:spPr>
          <a:xfrm>
            <a:off x="0" y="6459785"/>
            <a:ext cx="2472271" cy="365125"/>
          </a:xfrm>
        </p:spPr>
        <p:txBody>
          <a:bodyPr/>
          <a:lstStyle/>
          <a:p>
            <a:fld id="{D30BB376-B19C-488D-ABEB-03C7E6E9E3E0}" type="datetimeFigureOut">
              <a:rPr lang="en-US" dirty="0"/>
              <a:t>5/28/2026</a:t>
            </a:fld>
            <a:endParaRPr lang="en-US" dirty="0"/>
          </a:p>
        </p:txBody>
      </p:sp>
      <p:sp>
        <p:nvSpPr>
          <p:cNvPr id="7" name="Slide Number Placeholder 5">
            <a:extLst>
              <a:ext uri="{FF2B5EF4-FFF2-40B4-BE49-F238E27FC236}">
                <a16:creationId xmlns:a16="http://schemas.microsoft.com/office/drawing/2014/main" id="{B6AD192F-9341-0490-5E85-D9B4D0C3FC6C}"/>
              </a:ext>
            </a:extLst>
          </p:cNvPr>
          <p:cNvSpPr>
            <a:spLocks noGrp="1"/>
          </p:cNvSpPr>
          <p:nvPr>
            <p:ph type="sldNum" sz="quarter" idx="12"/>
          </p:nvPr>
        </p:nvSpPr>
        <p:spPr>
          <a:xfrm>
            <a:off x="10879975" y="6459785"/>
            <a:ext cx="1312025" cy="365125"/>
          </a:xfrm>
        </p:spPr>
        <p:txBody>
          <a:bodyPr/>
          <a:lstStyle/>
          <a:p>
            <a:fld id="{629637A9-119A-49DA-BD12-AAC58B377D80}" type="slidenum">
              <a:rPr lang="en-US" dirty="0"/>
              <a:t>2</a:t>
            </a:fld>
            <a:endParaRPr lang="en-US" dirty="0"/>
          </a:p>
        </p:txBody>
      </p:sp>
      <p:graphicFrame>
        <p:nvGraphicFramePr>
          <p:cNvPr id="8" name="Table 7">
            <a:extLst>
              <a:ext uri="{FF2B5EF4-FFF2-40B4-BE49-F238E27FC236}">
                <a16:creationId xmlns:a16="http://schemas.microsoft.com/office/drawing/2014/main" id="{C2CF8531-947B-C938-6DF1-38F8214E0E49}"/>
              </a:ext>
            </a:extLst>
          </p:cNvPr>
          <p:cNvGraphicFramePr>
            <a:graphicFrameLocks noGrp="1"/>
          </p:cNvGraphicFramePr>
          <p:nvPr>
            <p:extLst>
              <p:ext uri="{D42A27DB-BD31-4B8C-83A1-F6EECF244321}">
                <p14:modId xmlns:p14="http://schemas.microsoft.com/office/powerpoint/2010/main" val="2421414771"/>
              </p:ext>
            </p:extLst>
          </p:nvPr>
        </p:nvGraphicFramePr>
        <p:xfrm>
          <a:off x="521208" y="348194"/>
          <a:ext cx="3207512" cy="579120"/>
        </p:xfrm>
        <a:graphic>
          <a:graphicData uri="http://schemas.openxmlformats.org/drawingml/2006/table">
            <a:tbl>
              <a:tblPr firstRow="1" bandRow="1">
                <a:tableStyleId>{5C22544A-7EE6-4342-B048-85BDC9FD1C3A}</a:tableStyleId>
              </a:tblPr>
              <a:tblGrid>
                <a:gridCol w="3207512">
                  <a:extLst>
                    <a:ext uri="{9D8B030D-6E8A-4147-A177-3AD203B41FA5}">
                      <a16:colId xmlns:a16="http://schemas.microsoft.com/office/drawing/2014/main" val="52226552"/>
                    </a:ext>
                  </a:extLst>
                </a:gridCol>
              </a:tblGrid>
              <a:tr h="370840">
                <a:tc>
                  <a:txBody>
                    <a:bodyPr/>
                    <a:lstStyle/>
                    <a:p>
                      <a:r>
                        <a:rPr lang="en-US" sz="1600" b="0" dirty="0">
                          <a:solidFill>
                            <a:schemeClr val="tx2"/>
                          </a:solidFill>
                        </a:rPr>
                        <a:t>Woodview </a:t>
                      </a:r>
                      <a:br>
                        <a:rPr lang="en-US" sz="1600" b="0" dirty="0">
                          <a:solidFill>
                            <a:schemeClr val="tx2"/>
                          </a:solidFill>
                        </a:rPr>
                      </a:br>
                      <a:r>
                        <a:rPr lang="en-US" sz="1600" b="0" dirty="0">
                          <a:solidFill>
                            <a:schemeClr val="tx2"/>
                          </a:solidFill>
                        </a:rPr>
                        <a:t>Plan of Subdivision</a:t>
                      </a:r>
                      <a:endParaRPr lang="en-CA" sz="1600" b="0" dirty="0">
                        <a:solidFill>
                          <a:schemeClr val="tx2"/>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94005"/>
                  </a:ext>
                </a:extLst>
              </a:tr>
            </a:tbl>
          </a:graphicData>
        </a:graphic>
      </p:graphicFrame>
      <p:pic>
        <p:nvPicPr>
          <p:cNvPr id="4" name="Picture 3">
            <a:extLst>
              <a:ext uri="{FF2B5EF4-FFF2-40B4-BE49-F238E27FC236}">
                <a16:creationId xmlns:a16="http://schemas.microsoft.com/office/drawing/2014/main" id="{3C58C6A5-24C0-EBC8-2026-626467D8F669}"/>
              </a:ext>
            </a:extLst>
          </p:cNvPr>
          <p:cNvPicPr>
            <a:picLocks noChangeAspect="1"/>
          </p:cNvPicPr>
          <p:nvPr/>
        </p:nvPicPr>
        <p:blipFill>
          <a:blip r:embed="rId2"/>
          <a:stretch>
            <a:fillRect/>
          </a:stretch>
        </p:blipFill>
        <p:spPr>
          <a:xfrm>
            <a:off x="6014721" y="998160"/>
            <a:ext cx="6054385" cy="5240805"/>
          </a:xfrm>
          <a:prstGeom prst="rect">
            <a:avLst/>
          </a:prstGeom>
        </p:spPr>
      </p:pic>
    </p:spTree>
    <p:extLst>
      <p:ext uri="{BB962C8B-B14F-4D97-AF65-F5344CB8AC3E}">
        <p14:creationId xmlns:p14="http://schemas.microsoft.com/office/powerpoint/2010/main" val="231546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E02F-2CCF-B5D9-23E8-7BF8585041F6}"/>
              </a:ext>
            </a:extLst>
          </p:cNvPr>
          <p:cNvSpPr>
            <a:spLocks noGrp="1"/>
          </p:cNvSpPr>
          <p:nvPr>
            <p:ph type="title"/>
          </p:nvPr>
        </p:nvSpPr>
        <p:spPr>
          <a:xfrm>
            <a:off x="1097280" y="286605"/>
            <a:ext cx="10815799" cy="702303"/>
          </a:xfrm>
        </p:spPr>
        <p:txBody>
          <a:bodyPr>
            <a:normAutofit fontScale="90000"/>
          </a:bodyPr>
          <a:lstStyle/>
          <a:p>
            <a:r>
              <a:rPr lang="en-US" dirty="0"/>
              <a:t>P</a:t>
            </a:r>
            <a:r>
              <a:rPr lang="en-CA" dirty="0" err="1"/>
              <a:t>roposal</a:t>
            </a:r>
            <a:endParaRPr lang="en-CA" dirty="0"/>
          </a:p>
        </p:txBody>
      </p:sp>
      <p:sp>
        <p:nvSpPr>
          <p:cNvPr id="5" name="Text Placeholder 3">
            <a:extLst>
              <a:ext uri="{FF2B5EF4-FFF2-40B4-BE49-F238E27FC236}">
                <a16:creationId xmlns:a16="http://schemas.microsoft.com/office/drawing/2014/main" id="{E46793BD-EB5A-2AD0-B537-80806B617A11}"/>
              </a:ext>
            </a:extLst>
          </p:cNvPr>
          <p:cNvSpPr txBox="1">
            <a:spLocks/>
          </p:cNvSpPr>
          <p:nvPr/>
        </p:nvSpPr>
        <p:spPr>
          <a:xfrm>
            <a:off x="685800" y="1201971"/>
            <a:ext cx="10890315" cy="518553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Arial" panose="020B0604020202020204" pitchFamily="34" charset="0"/>
              <a:buChar char="•"/>
            </a:pPr>
            <a:r>
              <a:rPr lang="en-US" sz="2800" dirty="0"/>
              <a:t>Property owner and applicant: Eric and Diane Challenger</a:t>
            </a:r>
          </a:p>
          <a:p>
            <a:pPr marL="228600" indent="-228600">
              <a:buFont typeface="Arial" panose="020B0604020202020204" pitchFamily="34" charset="0"/>
              <a:buChar char="•"/>
            </a:pPr>
            <a:r>
              <a:rPr lang="en-US" sz="2800" dirty="0"/>
              <a:t>Previously owned and operated the Woodview Golf Course (9-hole) on the site for 10 years.</a:t>
            </a:r>
          </a:p>
          <a:p>
            <a:pPr marL="228600" indent="-228600">
              <a:buFont typeface="Arial" panose="020B0604020202020204" pitchFamily="34" charset="0"/>
              <a:buChar char="•"/>
            </a:pPr>
            <a:r>
              <a:rPr lang="en-US" sz="2800" dirty="0"/>
              <a:t>Proposal: 59-lot Plan of Subdivision:</a:t>
            </a:r>
          </a:p>
          <a:p>
            <a:pPr marL="521208" lvl="1" indent="-228600">
              <a:buFont typeface="Arial" panose="020B0604020202020204" pitchFamily="34" charset="0"/>
              <a:buChar char="•"/>
            </a:pPr>
            <a:r>
              <a:rPr lang="en-US" sz="2600" dirty="0"/>
              <a:t>58 residential lots for single detached dwellings (with ARUs) (min. 3,000 sq. m each)</a:t>
            </a:r>
          </a:p>
          <a:p>
            <a:pPr marL="521208" lvl="1" indent="-228600">
              <a:buFont typeface="Arial" panose="020B0604020202020204" pitchFamily="34" charset="0"/>
              <a:buChar char="•"/>
            </a:pPr>
            <a:r>
              <a:rPr lang="en-US" sz="2600" dirty="0"/>
              <a:t>1 general commercial lot at the new intersection with Northey’s Bay Road.</a:t>
            </a:r>
          </a:p>
          <a:p>
            <a:pPr marL="521208" lvl="1" indent="-228600">
              <a:buFont typeface="Arial" panose="020B0604020202020204" pitchFamily="34" charset="0"/>
              <a:buChar char="•"/>
            </a:pPr>
            <a:r>
              <a:rPr lang="en-US" sz="2600" dirty="0"/>
              <a:t>Additional Environmental Protection blocks</a:t>
            </a:r>
          </a:p>
          <a:p>
            <a:pPr marL="521208" lvl="1" indent="-228600">
              <a:buFont typeface="Arial" panose="020B0604020202020204" pitchFamily="34" charset="0"/>
              <a:buChar char="•"/>
            </a:pPr>
            <a:r>
              <a:rPr lang="en-US" sz="2600" dirty="0"/>
              <a:t>Stormwater pond block</a:t>
            </a:r>
          </a:p>
          <a:p>
            <a:pPr marL="228600" indent="-228600">
              <a:buFont typeface="Arial" panose="020B0604020202020204" pitchFamily="34" charset="0"/>
              <a:buChar char="•"/>
            </a:pPr>
            <a:r>
              <a:rPr lang="en-US" sz="2800" dirty="0"/>
              <a:t>Internal road network to be assumed by the Township.</a:t>
            </a:r>
          </a:p>
          <a:p>
            <a:pPr marL="228600" indent="-228600">
              <a:buFont typeface="Arial" panose="020B0604020202020204" pitchFamily="34" charset="0"/>
              <a:buChar char="•"/>
            </a:pPr>
            <a:endParaRPr lang="en-US" sz="1600" dirty="0"/>
          </a:p>
        </p:txBody>
      </p:sp>
      <p:sp>
        <p:nvSpPr>
          <p:cNvPr id="6" name="Date Placeholder 3">
            <a:extLst>
              <a:ext uri="{FF2B5EF4-FFF2-40B4-BE49-F238E27FC236}">
                <a16:creationId xmlns:a16="http://schemas.microsoft.com/office/drawing/2014/main" id="{3404E4D1-1D97-061E-1DCE-B53B1023BF80}"/>
              </a:ext>
            </a:extLst>
          </p:cNvPr>
          <p:cNvSpPr>
            <a:spLocks noGrp="1"/>
          </p:cNvSpPr>
          <p:nvPr>
            <p:ph type="dt" sz="half" idx="10"/>
          </p:nvPr>
        </p:nvSpPr>
        <p:spPr>
          <a:xfrm>
            <a:off x="0" y="6459785"/>
            <a:ext cx="2472271" cy="365125"/>
          </a:xfrm>
        </p:spPr>
        <p:txBody>
          <a:bodyPr/>
          <a:lstStyle/>
          <a:p>
            <a:fld id="{D30BB376-B19C-488D-ABEB-03C7E6E9E3E0}" type="datetimeFigureOut">
              <a:rPr lang="en-US" dirty="0"/>
              <a:t>5/28/2026</a:t>
            </a:fld>
            <a:endParaRPr lang="en-US" dirty="0"/>
          </a:p>
        </p:txBody>
      </p:sp>
      <p:sp>
        <p:nvSpPr>
          <p:cNvPr id="7" name="Slide Number Placeholder 5">
            <a:extLst>
              <a:ext uri="{FF2B5EF4-FFF2-40B4-BE49-F238E27FC236}">
                <a16:creationId xmlns:a16="http://schemas.microsoft.com/office/drawing/2014/main" id="{5182C9E0-77CA-3C45-826E-A01D4124E246}"/>
              </a:ext>
            </a:extLst>
          </p:cNvPr>
          <p:cNvSpPr>
            <a:spLocks noGrp="1"/>
          </p:cNvSpPr>
          <p:nvPr>
            <p:ph type="sldNum" sz="quarter" idx="12"/>
          </p:nvPr>
        </p:nvSpPr>
        <p:spPr>
          <a:xfrm>
            <a:off x="10879975" y="6459785"/>
            <a:ext cx="1312025" cy="365125"/>
          </a:xfrm>
        </p:spPr>
        <p:txBody>
          <a:bodyPr/>
          <a:lstStyle/>
          <a:p>
            <a:fld id="{629637A9-119A-49DA-BD12-AAC58B377D80}" type="slidenum">
              <a:rPr lang="en-US" dirty="0"/>
              <a:t>3</a:t>
            </a:fld>
            <a:endParaRPr lang="en-US" dirty="0"/>
          </a:p>
        </p:txBody>
      </p:sp>
      <p:graphicFrame>
        <p:nvGraphicFramePr>
          <p:cNvPr id="8" name="Table 7">
            <a:extLst>
              <a:ext uri="{FF2B5EF4-FFF2-40B4-BE49-F238E27FC236}">
                <a16:creationId xmlns:a16="http://schemas.microsoft.com/office/drawing/2014/main" id="{74917E9A-BFD8-E81C-AF55-426ACD48F0BE}"/>
              </a:ext>
            </a:extLst>
          </p:cNvPr>
          <p:cNvGraphicFramePr>
            <a:graphicFrameLocks noGrp="1"/>
          </p:cNvGraphicFramePr>
          <p:nvPr>
            <p:extLst>
              <p:ext uri="{D42A27DB-BD31-4B8C-83A1-F6EECF244321}">
                <p14:modId xmlns:p14="http://schemas.microsoft.com/office/powerpoint/2010/main" val="3641235561"/>
              </p:ext>
            </p:extLst>
          </p:nvPr>
        </p:nvGraphicFramePr>
        <p:xfrm>
          <a:off x="521208" y="348194"/>
          <a:ext cx="3207512" cy="579120"/>
        </p:xfrm>
        <a:graphic>
          <a:graphicData uri="http://schemas.openxmlformats.org/drawingml/2006/table">
            <a:tbl>
              <a:tblPr firstRow="1" bandRow="1">
                <a:tableStyleId>{5C22544A-7EE6-4342-B048-85BDC9FD1C3A}</a:tableStyleId>
              </a:tblPr>
              <a:tblGrid>
                <a:gridCol w="3207512">
                  <a:extLst>
                    <a:ext uri="{9D8B030D-6E8A-4147-A177-3AD203B41FA5}">
                      <a16:colId xmlns:a16="http://schemas.microsoft.com/office/drawing/2014/main" val="52226552"/>
                    </a:ext>
                  </a:extLst>
                </a:gridCol>
              </a:tblGrid>
              <a:tr h="370840">
                <a:tc>
                  <a:txBody>
                    <a:bodyPr/>
                    <a:lstStyle/>
                    <a:p>
                      <a:r>
                        <a:rPr lang="en-US" sz="1600" b="0" dirty="0">
                          <a:solidFill>
                            <a:schemeClr val="tx2"/>
                          </a:solidFill>
                        </a:rPr>
                        <a:t>Woodview </a:t>
                      </a:r>
                      <a:br>
                        <a:rPr lang="en-US" sz="1600" b="0" dirty="0">
                          <a:solidFill>
                            <a:schemeClr val="tx2"/>
                          </a:solidFill>
                        </a:rPr>
                      </a:br>
                      <a:r>
                        <a:rPr lang="en-US" sz="1600" b="0" dirty="0">
                          <a:solidFill>
                            <a:schemeClr val="tx2"/>
                          </a:solidFill>
                        </a:rPr>
                        <a:t>Plan of Subdivision</a:t>
                      </a:r>
                      <a:endParaRPr lang="en-CA" sz="1600" b="0" dirty="0">
                        <a:solidFill>
                          <a:schemeClr val="tx2"/>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94005"/>
                  </a:ext>
                </a:extLst>
              </a:tr>
            </a:tbl>
          </a:graphicData>
        </a:graphic>
      </p:graphicFrame>
    </p:spTree>
    <p:extLst>
      <p:ext uri="{BB962C8B-B14F-4D97-AF65-F5344CB8AC3E}">
        <p14:creationId xmlns:p14="http://schemas.microsoft.com/office/powerpoint/2010/main" val="2603424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BBE1A6-6F2B-5B4D-94A3-3F9A07E6D82A}"/>
              </a:ext>
            </a:extLst>
          </p:cNvPr>
          <p:cNvPicPr>
            <a:picLocks noChangeAspect="1"/>
          </p:cNvPicPr>
          <p:nvPr/>
        </p:nvPicPr>
        <p:blipFill>
          <a:blip r:embed="rId2"/>
          <a:stretch>
            <a:fillRect/>
          </a:stretch>
        </p:blipFill>
        <p:spPr>
          <a:xfrm rot="16200000">
            <a:off x="2682152" y="-1673371"/>
            <a:ext cx="6827699" cy="10235045"/>
          </a:xfrm>
          <a:prstGeom prst="rect">
            <a:avLst/>
          </a:prstGeom>
        </p:spPr>
      </p:pic>
    </p:spTree>
    <p:extLst>
      <p:ext uri="{BB962C8B-B14F-4D97-AF65-F5344CB8AC3E}">
        <p14:creationId xmlns:p14="http://schemas.microsoft.com/office/powerpoint/2010/main" val="284680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B1C0C-8B7F-E044-3858-258938571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BBEE4-E1D7-5691-3A2B-E3EA61196A2D}"/>
              </a:ext>
            </a:extLst>
          </p:cNvPr>
          <p:cNvSpPr>
            <a:spLocks noGrp="1"/>
          </p:cNvSpPr>
          <p:nvPr>
            <p:ph type="title"/>
          </p:nvPr>
        </p:nvSpPr>
        <p:spPr>
          <a:xfrm>
            <a:off x="1097280" y="286605"/>
            <a:ext cx="10815799" cy="702303"/>
          </a:xfrm>
        </p:spPr>
        <p:txBody>
          <a:bodyPr>
            <a:normAutofit fontScale="90000"/>
          </a:bodyPr>
          <a:lstStyle/>
          <a:p>
            <a:r>
              <a:rPr lang="en-US" dirty="0"/>
              <a:t>Required Applications</a:t>
            </a:r>
            <a:endParaRPr lang="en-CA" dirty="0"/>
          </a:p>
        </p:txBody>
      </p:sp>
      <p:sp>
        <p:nvSpPr>
          <p:cNvPr id="5" name="Text Placeholder 3">
            <a:extLst>
              <a:ext uri="{FF2B5EF4-FFF2-40B4-BE49-F238E27FC236}">
                <a16:creationId xmlns:a16="http://schemas.microsoft.com/office/drawing/2014/main" id="{238AEB3B-9063-44C6-354D-32F58B62EE9F}"/>
              </a:ext>
            </a:extLst>
          </p:cNvPr>
          <p:cNvSpPr txBox="1">
            <a:spLocks/>
          </p:cNvSpPr>
          <p:nvPr/>
        </p:nvSpPr>
        <p:spPr>
          <a:xfrm>
            <a:off x="685800" y="1201971"/>
            <a:ext cx="10890315" cy="5185531"/>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Arial" panose="020B0604020202020204" pitchFamily="34" charset="0"/>
              <a:buChar char="•"/>
            </a:pPr>
            <a:r>
              <a:rPr lang="en-US" sz="2800" dirty="0"/>
              <a:t>The property is partially located within the Woodview Hamlet Area in the County of Peterborough Official Plan. The balance of the property is designated Rural.</a:t>
            </a:r>
          </a:p>
          <a:p>
            <a:pPr marL="228600" indent="-228600">
              <a:buFont typeface="Arial" panose="020B0604020202020204" pitchFamily="34" charset="0"/>
              <a:buChar char="•"/>
            </a:pPr>
            <a:r>
              <a:rPr lang="en-US" sz="2800" dirty="0"/>
              <a:t>An Official Plan Amendment (OPA) is required to adjust the Hamlet Area and redesignate the Rural lands in order to permit the entire development. </a:t>
            </a:r>
          </a:p>
          <a:p>
            <a:pPr marL="228600" indent="-228600">
              <a:buFont typeface="Arial" panose="020B0604020202020204" pitchFamily="34" charset="0"/>
              <a:buChar char="•"/>
            </a:pPr>
            <a:r>
              <a:rPr lang="en-US" sz="2800" dirty="0"/>
              <a:t>A Zoning By-law Amendment (ZBA) is required to rezone the lands from the Rural-Exception 124 (RU-124) to the Residential (R) Zone, General Commercial (C) Zone, Open Space (OS) Zone and Environmental Constraint (EC) Zone.</a:t>
            </a:r>
          </a:p>
          <a:p>
            <a:pPr marL="228600" indent="-228600">
              <a:buFont typeface="Arial" panose="020B0604020202020204" pitchFamily="34" charset="0"/>
              <a:buChar char="•"/>
            </a:pPr>
            <a:r>
              <a:rPr lang="en-US" sz="2800" dirty="0"/>
              <a:t>Plan of Subdivision application is required to subdivide the land.</a:t>
            </a:r>
          </a:p>
          <a:p>
            <a:pPr marL="228600" indent="-228600">
              <a:buFont typeface="Arial" panose="020B0604020202020204" pitchFamily="34" charset="0"/>
              <a:buChar char="•"/>
            </a:pPr>
            <a:endParaRPr lang="en-US" sz="2800" dirty="0"/>
          </a:p>
          <a:p>
            <a:pPr marL="228600" indent="-228600">
              <a:buFont typeface="Arial" panose="020B0604020202020204" pitchFamily="34" charset="0"/>
              <a:buChar char="•"/>
            </a:pPr>
            <a:endParaRPr lang="en-US" sz="1600" dirty="0"/>
          </a:p>
        </p:txBody>
      </p:sp>
      <p:sp>
        <p:nvSpPr>
          <p:cNvPr id="6" name="Date Placeholder 3">
            <a:extLst>
              <a:ext uri="{FF2B5EF4-FFF2-40B4-BE49-F238E27FC236}">
                <a16:creationId xmlns:a16="http://schemas.microsoft.com/office/drawing/2014/main" id="{2B78290A-2AE7-2E8E-7D21-0CBBFF4B9C8D}"/>
              </a:ext>
            </a:extLst>
          </p:cNvPr>
          <p:cNvSpPr>
            <a:spLocks noGrp="1"/>
          </p:cNvSpPr>
          <p:nvPr>
            <p:ph type="dt" sz="half" idx="10"/>
          </p:nvPr>
        </p:nvSpPr>
        <p:spPr>
          <a:xfrm>
            <a:off x="0" y="6459785"/>
            <a:ext cx="2472271" cy="365125"/>
          </a:xfrm>
        </p:spPr>
        <p:txBody>
          <a:bodyPr/>
          <a:lstStyle/>
          <a:p>
            <a:fld id="{D30BB376-B19C-488D-ABEB-03C7E6E9E3E0}" type="datetimeFigureOut">
              <a:rPr lang="en-US" dirty="0"/>
              <a:t>5/28/2026</a:t>
            </a:fld>
            <a:endParaRPr lang="en-US" dirty="0"/>
          </a:p>
        </p:txBody>
      </p:sp>
      <p:sp>
        <p:nvSpPr>
          <p:cNvPr id="7" name="Slide Number Placeholder 5">
            <a:extLst>
              <a:ext uri="{FF2B5EF4-FFF2-40B4-BE49-F238E27FC236}">
                <a16:creationId xmlns:a16="http://schemas.microsoft.com/office/drawing/2014/main" id="{6D17F6D6-1B04-F46C-8BC6-807D092E0644}"/>
              </a:ext>
            </a:extLst>
          </p:cNvPr>
          <p:cNvSpPr>
            <a:spLocks noGrp="1"/>
          </p:cNvSpPr>
          <p:nvPr>
            <p:ph type="sldNum" sz="quarter" idx="12"/>
          </p:nvPr>
        </p:nvSpPr>
        <p:spPr>
          <a:xfrm>
            <a:off x="10879975" y="6459785"/>
            <a:ext cx="1312025" cy="365125"/>
          </a:xfrm>
        </p:spPr>
        <p:txBody>
          <a:bodyPr/>
          <a:lstStyle/>
          <a:p>
            <a:fld id="{629637A9-119A-49DA-BD12-AAC58B377D80}" type="slidenum">
              <a:rPr lang="en-US" dirty="0"/>
              <a:t>5</a:t>
            </a:fld>
            <a:endParaRPr lang="en-US" dirty="0"/>
          </a:p>
        </p:txBody>
      </p:sp>
      <p:graphicFrame>
        <p:nvGraphicFramePr>
          <p:cNvPr id="8" name="Table 7">
            <a:extLst>
              <a:ext uri="{FF2B5EF4-FFF2-40B4-BE49-F238E27FC236}">
                <a16:creationId xmlns:a16="http://schemas.microsoft.com/office/drawing/2014/main" id="{3ACBBC44-073B-912D-4ABC-77E719C597C5}"/>
              </a:ext>
            </a:extLst>
          </p:cNvPr>
          <p:cNvGraphicFramePr>
            <a:graphicFrameLocks noGrp="1"/>
          </p:cNvGraphicFramePr>
          <p:nvPr>
            <p:extLst>
              <p:ext uri="{D42A27DB-BD31-4B8C-83A1-F6EECF244321}">
                <p14:modId xmlns:p14="http://schemas.microsoft.com/office/powerpoint/2010/main" val="2107810311"/>
              </p:ext>
            </p:extLst>
          </p:nvPr>
        </p:nvGraphicFramePr>
        <p:xfrm>
          <a:off x="521208" y="348194"/>
          <a:ext cx="3207512" cy="579120"/>
        </p:xfrm>
        <a:graphic>
          <a:graphicData uri="http://schemas.openxmlformats.org/drawingml/2006/table">
            <a:tbl>
              <a:tblPr firstRow="1" bandRow="1">
                <a:tableStyleId>{5C22544A-7EE6-4342-B048-85BDC9FD1C3A}</a:tableStyleId>
              </a:tblPr>
              <a:tblGrid>
                <a:gridCol w="3207512">
                  <a:extLst>
                    <a:ext uri="{9D8B030D-6E8A-4147-A177-3AD203B41FA5}">
                      <a16:colId xmlns:a16="http://schemas.microsoft.com/office/drawing/2014/main" val="52226552"/>
                    </a:ext>
                  </a:extLst>
                </a:gridCol>
              </a:tblGrid>
              <a:tr h="370840">
                <a:tc>
                  <a:txBody>
                    <a:bodyPr/>
                    <a:lstStyle/>
                    <a:p>
                      <a:r>
                        <a:rPr lang="en-US" sz="1600" b="0" dirty="0">
                          <a:solidFill>
                            <a:schemeClr val="tx2"/>
                          </a:solidFill>
                        </a:rPr>
                        <a:t>Woodview </a:t>
                      </a:r>
                      <a:br>
                        <a:rPr lang="en-US" sz="1600" b="0" dirty="0">
                          <a:solidFill>
                            <a:schemeClr val="tx2"/>
                          </a:solidFill>
                        </a:rPr>
                      </a:br>
                      <a:r>
                        <a:rPr lang="en-US" sz="1600" b="0" dirty="0">
                          <a:solidFill>
                            <a:schemeClr val="tx2"/>
                          </a:solidFill>
                        </a:rPr>
                        <a:t>Plan of Subdivision</a:t>
                      </a:r>
                      <a:endParaRPr lang="en-CA" sz="1600" b="0" dirty="0">
                        <a:solidFill>
                          <a:schemeClr val="tx2"/>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94005"/>
                  </a:ext>
                </a:extLst>
              </a:tr>
            </a:tbl>
          </a:graphicData>
        </a:graphic>
      </p:graphicFrame>
    </p:spTree>
    <p:extLst>
      <p:ext uri="{BB962C8B-B14F-4D97-AF65-F5344CB8AC3E}">
        <p14:creationId xmlns:p14="http://schemas.microsoft.com/office/powerpoint/2010/main" val="384873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17994-EF2A-C74D-E37B-8615CBFB9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96BA3E-BB66-C71D-2648-9FB3AA060185}"/>
              </a:ext>
            </a:extLst>
          </p:cNvPr>
          <p:cNvSpPr>
            <a:spLocks noGrp="1"/>
          </p:cNvSpPr>
          <p:nvPr>
            <p:ph type="title"/>
          </p:nvPr>
        </p:nvSpPr>
        <p:spPr>
          <a:xfrm>
            <a:off x="1097280" y="286605"/>
            <a:ext cx="10815799" cy="702303"/>
          </a:xfrm>
        </p:spPr>
        <p:txBody>
          <a:bodyPr>
            <a:normAutofit fontScale="90000"/>
          </a:bodyPr>
          <a:lstStyle/>
          <a:p>
            <a:r>
              <a:rPr lang="en-US" dirty="0"/>
              <a:t>Supporting Studies</a:t>
            </a:r>
            <a:endParaRPr lang="en-CA" dirty="0"/>
          </a:p>
        </p:txBody>
      </p:sp>
      <p:sp>
        <p:nvSpPr>
          <p:cNvPr id="5" name="Text Placeholder 3">
            <a:extLst>
              <a:ext uri="{FF2B5EF4-FFF2-40B4-BE49-F238E27FC236}">
                <a16:creationId xmlns:a16="http://schemas.microsoft.com/office/drawing/2014/main" id="{5659896E-6AED-C950-39BE-3F2C0A1ED72B}"/>
              </a:ext>
            </a:extLst>
          </p:cNvPr>
          <p:cNvSpPr txBox="1">
            <a:spLocks/>
          </p:cNvSpPr>
          <p:nvPr/>
        </p:nvSpPr>
        <p:spPr>
          <a:xfrm>
            <a:off x="685800" y="1201971"/>
            <a:ext cx="10890315" cy="5185531"/>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Arial" panose="020B0604020202020204" pitchFamily="34" charset="0"/>
              <a:buChar char="•"/>
            </a:pPr>
            <a:r>
              <a:rPr lang="en-US" sz="2800" dirty="0"/>
              <a:t>Planning Justification Report</a:t>
            </a:r>
          </a:p>
          <a:p>
            <a:pPr marL="228600" indent="-228600">
              <a:buFont typeface="Arial" panose="020B0604020202020204" pitchFamily="34" charset="0"/>
              <a:buChar char="•"/>
            </a:pPr>
            <a:r>
              <a:rPr lang="en-US" sz="2800" dirty="0"/>
              <a:t>Hydrogeological Assessment</a:t>
            </a:r>
          </a:p>
          <a:p>
            <a:pPr marL="228600" indent="-228600">
              <a:buFont typeface="Arial" panose="020B0604020202020204" pitchFamily="34" charset="0"/>
              <a:buChar char="•"/>
            </a:pPr>
            <a:r>
              <a:rPr lang="en-US" sz="2800" dirty="0"/>
              <a:t>Geotechnical Investigation</a:t>
            </a:r>
          </a:p>
          <a:p>
            <a:pPr marL="228600" indent="-228600">
              <a:buFont typeface="Arial" panose="020B0604020202020204" pitchFamily="34" charset="0"/>
              <a:buChar char="•"/>
            </a:pPr>
            <a:r>
              <a:rPr lang="en-US" sz="2800" dirty="0"/>
              <a:t>Preliminary Stormwater Management Report</a:t>
            </a:r>
          </a:p>
          <a:p>
            <a:pPr marL="228600" indent="-228600">
              <a:buFont typeface="Arial" panose="020B0604020202020204" pitchFamily="34" charset="0"/>
              <a:buChar char="•"/>
            </a:pPr>
            <a:r>
              <a:rPr lang="en-US" sz="2800" dirty="0"/>
              <a:t>Environmental Impact Study</a:t>
            </a:r>
          </a:p>
          <a:p>
            <a:pPr marL="228600" indent="-228600">
              <a:buFont typeface="Arial" panose="020B0604020202020204" pitchFamily="34" charset="0"/>
              <a:buChar char="•"/>
            </a:pPr>
            <a:r>
              <a:rPr lang="en-US" sz="2800" dirty="0"/>
              <a:t>Phase 1 Environmental Assessment</a:t>
            </a:r>
          </a:p>
          <a:p>
            <a:pPr marL="228600" indent="-228600">
              <a:buFont typeface="Arial" panose="020B0604020202020204" pitchFamily="34" charset="0"/>
              <a:buChar char="•"/>
            </a:pPr>
            <a:r>
              <a:rPr lang="en-US" sz="2800" dirty="0"/>
              <a:t>Stage 1 &amp; 2 Archaeological Assessment</a:t>
            </a:r>
          </a:p>
          <a:p>
            <a:pPr marL="228600" indent="-228600">
              <a:buFont typeface="Arial" panose="020B0604020202020204" pitchFamily="34" charset="0"/>
              <a:buChar char="•"/>
            </a:pPr>
            <a:r>
              <a:rPr lang="en-US" sz="2800" dirty="0"/>
              <a:t>Traffic Impact Study</a:t>
            </a:r>
          </a:p>
          <a:p>
            <a:pPr marL="0" indent="0">
              <a:buNone/>
            </a:pPr>
            <a:r>
              <a:rPr lang="en-US" sz="2800" b="1" i="1" dirty="0"/>
              <a:t>*all have received sign-off from County peer-review</a:t>
            </a:r>
          </a:p>
          <a:p>
            <a:pPr marL="228600" indent="-228600">
              <a:buFont typeface="Arial" panose="020B0604020202020204" pitchFamily="34" charset="0"/>
              <a:buChar char="•"/>
            </a:pPr>
            <a:r>
              <a:rPr lang="en-US" sz="2800" dirty="0"/>
              <a:t>Consultation with Curve Lake First Nation has been undertaken. Representatives of CLFN have visited the site and met with the landowners and did not have any concerns.</a:t>
            </a:r>
          </a:p>
        </p:txBody>
      </p:sp>
      <p:sp>
        <p:nvSpPr>
          <p:cNvPr id="6" name="Date Placeholder 3">
            <a:extLst>
              <a:ext uri="{FF2B5EF4-FFF2-40B4-BE49-F238E27FC236}">
                <a16:creationId xmlns:a16="http://schemas.microsoft.com/office/drawing/2014/main" id="{DD7E8F29-F2B4-CED1-0051-D1C7E90C256E}"/>
              </a:ext>
            </a:extLst>
          </p:cNvPr>
          <p:cNvSpPr>
            <a:spLocks noGrp="1"/>
          </p:cNvSpPr>
          <p:nvPr>
            <p:ph type="dt" sz="half" idx="10"/>
          </p:nvPr>
        </p:nvSpPr>
        <p:spPr>
          <a:xfrm>
            <a:off x="0" y="6459785"/>
            <a:ext cx="2472271" cy="365125"/>
          </a:xfrm>
        </p:spPr>
        <p:txBody>
          <a:bodyPr/>
          <a:lstStyle/>
          <a:p>
            <a:fld id="{D30BB376-B19C-488D-ABEB-03C7E6E9E3E0}" type="datetimeFigureOut">
              <a:rPr lang="en-US" dirty="0"/>
              <a:t>5/28/2026</a:t>
            </a:fld>
            <a:endParaRPr lang="en-US" dirty="0"/>
          </a:p>
        </p:txBody>
      </p:sp>
      <p:sp>
        <p:nvSpPr>
          <p:cNvPr id="7" name="Slide Number Placeholder 5">
            <a:extLst>
              <a:ext uri="{FF2B5EF4-FFF2-40B4-BE49-F238E27FC236}">
                <a16:creationId xmlns:a16="http://schemas.microsoft.com/office/drawing/2014/main" id="{F67B0150-21F3-C1B5-E554-79C75F8A722D}"/>
              </a:ext>
            </a:extLst>
          </p:cNvPr>
          <p:cNvSpPr>
            <a:spLocks noGrp="1"/>
          </p:cNvSpPr>
          <p:nvPr>
            <p:ph type="sldNum" sz="quarter" idx="12"/>
          </p:nvPr>
        </p:nvSpPr>
        <p:spPr>
          <a:xfrm>
            <a:off x="10879975" y="6459785"/>
            <a:ext cx="1312025" cy="365125"/>
          </a:xfrm>
        </p:spPr>
        <p:txBody>
          <a:bodyPr/>
          <a:lstStyle/>
          <a:p>
            <a:fld id="{629637A9-119A-49DA-BD12-AAC58B377D80}" type="slidenum">
              <a:rPr lang="en-US" dirty="0"/>
              <a:t>6</a:t>
            </a:fld>
            <a:endParaRPr lang="en-US" dirty="0"/>
          </a:p>
        </p:txBody>
      </p:sp>
      <p:graphicFrame>
        <p:nvGraphicFramePr>
          <p:cNvPr id="8" name="Table 7">
            <a:extLst>
              <a:ext uri="{FF2B5EF4-FFF2-40B4-BE49-F238E27FC236}">
                <a16:creationId xmlns:a16="http://schemas.microsoft.com/office/drawing/2014/main" id="{ABE2892B-04E0-1261-DA55-51F09AE70042}"/>
              </a:ext>
            </a:extLst>
          </p:cNvPr>
          <p:cNvGraphicFramePr>
            <a:graphicFrameLocks noGrp="1"/>
          </p:cNvGraphicFramePr>
          <p:nvPr>
            <p:extLst>
              <p:ext uri="{D42A27DB-BD31-4B8C-83A1-F6EECF244321}">
                <p14:modId xmlns:p14="http://schemas.microsoft.com/office/powerpoint/2010/main" val="2463680987"/>
              </p:ext>
            </p:extLst>
          </p:nvPr>
        </p:nvGraphicFramePr>
        <p:xfrm>
          <a:off x="521208" y="348194"/>
          <a:ext cx="3207512" cy="579120"/>
        </p:xfrm>
        <a:graphic>
          <a:graphicData uri="http://schemas.openxmlformats.org/drawingml/2006/table">
            <a:tbl>
              <a:tblPr firstRow="1" bandRow="1">
                <a:tableStyleId>{5C22544A-7EE6-4342-B048-85BDC9FD1C3A}</a:tableStyleId>
              </a:tblPr>
              <a:tblGrid>
                <a:gridCol w="3207512">
                  <a:extLst>
                    <a:ext uri="{9D8B030D-6E8A-4147-A177-3AD203B41FA5}">
                      <a16:colId xmlns:a16="http://schemas.microsoft.com/office/drawing/2014/main" val="52226552"/>
                    </a:ext>
                  </a:extLst>
                </a:gridCol>
              </a:tblGrid>
              <a:tr h="370840">
                <a:tc>
                  <a:txBody>
                    <a:bodyPr/>
                    <a:lstStyle/>
                    <a:p>
                      <a:r>
                        <a:rPr lang="en-US" sz="1600" b="0" dirty="0">
                          <a:solidFill>
                            <a:schemeClr val="tx2"/>
                          </a:solidFill>
                        </a:rPr>
                        <a:t>Woodview </a:t>
                      </a:r>
                      <a:br>
                        <a:rPr lang="en-US" sz="1600" b="0" dirty="0">
                          <a:solidFill>
                            <a:schemeClr val="tx2"/>
                          </a:solidFill>
                        </a:rPr>
                      </a:br>
                      <a:r>
                        <a:rPr lang="en-US" sz="1600" b="0" dirty="0">
                          <a:solidFill>
                            <a:schemeClr val="tx2"/>
                          </a:solidFill>
                        </a:rPr>
                        <a:t>Plan of Subdivision</a:t>
                      </a:r>
                      <a:endParaRPr lang="en-CA" sz="1600" b="0" dirty="0">
                        <a:solidFill>
                          <a:schemeClr val="tx2"/>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94005"/>
                  </a:ext>
                </a:extLst>
              </a:tr>
            </a:tbl>
          </a:graphicData>
        </a:graphic>
      </p:graphicFrame>
    </p:spTree>
    <p:extLst>
      <p:ext uri="{BB962C8B-B14F-4D97-AF65-F5344CB8AC3E}">
        <p14:creationId xmlns:p14="http://schemas.microsoft.com/office/powerpoint/2010/main" val="171692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872DE-7EBF-17CC-4F62-BB72DBA51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F494D-5979-06B9-F81D-1320F2C7D0B3}"/>
              </a:ext>
            </a:extLst>
          </p:cNvPr>
          <p:cNvSpPr>
            <a:spLocks noGrp="1"/>
          </p:cNvSpPr>
          <p:nvPr>
            <p:ph type="title"/>
          </p:nvPr>
        </p:nvSpPr>
        <p:spPr>
          <a:xfrm>
            <a:off x="1097280" y="286605"/>
            <a:ext cx="10815799" cy="702303"/>
          </a:xfrm>
        </p:spPr>
        <p:txBody>
          <a:bodyPr>
            <a:normAutofit fontScale="90000"/>
          </a:bodyPr>
          <a:lstStyle/>
          <a:p>
            <a:r>
              <a:rPr lang="en-CA" dirty="0"/>
              <a:t>Additional Background</a:t>
            </a:r>
          </a:p>
        </p:txBody>
      </p:sp>
      <p:sp>
        <p:nvSpPr>
          <p:cNvPr id="5" name="Text Placeholder 3">
            <a:extLst>
              <a:ext uri="{FF2B5EF4-FFF2-40B4-BE49-F238E27FC236}">
                <a16:creationId xmlns:a16="http://schemas.microsoft.com/office/drawing/2014/main" id="{F082D098-B263-15BA-7DA8-FA2E7FD9829B}"/>
              </a:ext>
            </a:extLst>
          </p:cNvPr>
          <p:cNvSpPr txBox="1">
            <a:spLocks/>
          </p:cNvSpPr>
          <p:nvPr/>
        </p:nvSpPr>
        <p:spPr>
          <a:xfrm>
            <a:off x="685800" y="1201971"/>
            <a:ext cx="10890315" cy="5185531"/>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Arial" panose="020B0604020202020204" pitchFamily="34" charset="0"/>
              <a:buChar char="•"/>
            </a:pPr>
            <a:r>
              <a:rPr lang="en-US" sz="2600" dirty="0"/>
              <a:t>In 2021 the applicant began the process to prepare and submit applications in support of a 59-lot plan of subdivision.</a:t>
            </a:r>
          </a:p>
          <a:p>
            <a:pPr marL="228600" indent="-228600">
              <a:buFont typeface="Arial" panose="020B0604020202020204" pitchFamily="34" charset="0"/>
              <a:buChar char="•"/>
            </a:pPr>
            <a:r>
              <a:rPr lang="en-US" sz="2600" dirty="0"/>
              <a:t>Engaged a number of technical consultants to complete the required studies over several years.</a:t>
            </a:r>
          </a:p>
          <a:p>
            <a:pPr marL="228600" indent="-228600">
              <a:buFont typeface="Arial" panose="020B0604020202020204" pitchFamily="34" charset="0"/>
              <a:buChar char="•"/>
            </a:pPr>
            <a:r>
              <a:rPr lang="en-US" sz="2600" dirty="0"/>
              <a:t>During this time, the County was in the process of updating the Official Plan – </a:t>
            </a:r>
            <a:r>
              <a:rPr lang="en-US" sz="2600" b="1" dirty="0"/>
              <a:t>NK recommended that the entire golf course be included within the Woodview Hamlet Area </a:t>
            </a:r>
            <a:r>
              <a:rPr lang="en-US" sz="2600" dirty="0"/>
              <a:t>as part of a growth management exercise and in adopted 2022 County OP.</a:t>
            </a:r>
          </a:p>
          <a:p>
            <a:pPr marL="228600" indent="-228600">
              <a:buFont typeface="Arial" panose="020B0604020202020204" pitchFamily="34" charset="0"/>
              <a:buChar char="•"/>
            </a:pPr>
            <a:r>
              <a:rPr lang="en-US" sz="2600" dirty="0"/>
              <a:t>The subject property has been identified by the Township and County for low density residential and commercial growth in the Hamlet. The subject OPA simply implements this change ahead of the approval of the new OP.</a:t>
            </a:r>
          </a:p>
          <a:p>
            <a:pPr marL="228600" indent="-228600">
              <a:buFont typeface="Arial" panose="020B0604020202020204" pitchFamily="34" charset="0"/>
              <a:buChar char="•"/>
            </a:pPr>
            <a:r>
              <a:rPr lang="en-US" sz="2600" dirty="0"/>
              <a:t>County OP has been adopted but not yet approved by the Province – however, 2024 PPS permits Settlement Area adjustments without the need for an MCR</a:t>
            </a:r>
            <a:r>
              <a:rPr lang="en-US" sz="2800" dirty="0"/>
              <a:t>.</a:t>
            </a:r>
          </a:p>
          <a:p>
            <a:pPr marL="228600" indent="-228600">
              <a:buFont typeface="Arial" panose="020B0604020202020204" pitchFamily="34" charset="0"/>
              <a:buChar char="•"/>
            </a:pPr>
            <a:endParaRPr lang="en-US" sz="1600" dirty="0"/>
          </a:p>
        </p:txBody>
      </p:sp>
      <p:sp>
        <p:nvSpPr>
          <p:cNvPr id="6" name="Date Placeholder 3">
            <a:extLst>
              <a:ext uri="{FF2B5EF4-FFF2-40B4-BE49-F238E27FC236}">
                <a16:creationId xmlns:a16="http://schemas.microsoft.com/office/drawing/2014/main" id="{B73E5958-4C75-A835-9144-BF24E7E8510D}"/>
              </a:ext>
            </a:extLst>
          </p:cNvPr>
          <p:cNvSpPr>
            <a:spLocks noGrp="1"/>
          </p:cNvSpPr>
          <p:nvPr>
            <p:ph type="dt" sz="half" idx="10"/>
          </p:nvPr>
        </p:nvSpPr>
        <p:spPr>
          <a:xfrm>
            <a:off x="0" y="6459785"/>
            <a:ext cx="2472271" cy="365125"/>
          </a:xfrm>
        </p:spPr>
        <p:txBody>
          <a:bodyPr/>
          <a:lstStyle/>
          <a:p>
            <a:fld id="{D30BB376-B19C-488D-ABEB-03C7E6E9E3E0}" type="datetimeFigureOut">
              <a:rPr lang="en-US" dirty="0"/>
              <a:t>5/28/2026</a:t>
            </a:fld>
            <a:endParaRPr lang="en-US" dirty="0"/>
          </a:p>
        </p:txBody>
      </p:sp>
      <p:sp>
        <p:nvSpPr>
          <p:cNvPr id="7" name="Slide Number Placeholder 5">
            <a:extLst>
              <a:ext uri="{FF2B5EF4-FFF2-40B4-BE49-F238E27FC236}">
                <a16:creationId xmlns:a16="http://schemas.microsoft.com/office/drawing/2014/main" id="{781246BC-E7F9-46FD-7B8D-CC5BA393B648}"/>
              </a:ext>
            </a:extLst>
          </p:cNvPr>
          <p:cNvSpPr>
            <a:spLocks noGrp="1"/>
          </p:cNvSpPr>
          <p:nvPr>
            <p:ph type="sldNum" sz="quarter" idx="12"/>
          </p:nvPr>
        </p:nvSpPr>
        <p:spPr>
          <a:xfrm>
            <a:off x="10879975" y="6459785"/>
            <a:ext cx="1312025" cy="365125"/>
          </a:xfrm>
        </p:spPr>
        <p:txBody>
          <a:bodyPr/>
          <a:lstStyle/>
          <a:p>
            <a:fld id="{629637A9-119A-49DA-BD12-AAC58B377D80}" type="slidenum">
              <a:rPr lang="en-US" dirty="0"/>
              <a:t>7</a:t>
            </a:fld>
            <a:endParaRPr lang="en-US" dirty="0"/>
          </a:p>
        </p:txBody>
      </p:sp>
      <p:graphicFrame>
        <p:nvGraphicFramePr>
          <p:cNvPr id="8" name="Table 7">
            <a:extLst>
              <a:ext uri="{FF2B5EF4-FFF2-40B4-BE49-F238E27FC236}">
                <a16:creationId xmlns:a16="http://schemas.microsoft.com/office/drawing/2014/main" id="{BA101760-7D9E-29A8-C504-2DC768EBFBAA}"/>
              </a:ext>
            </a:extLst>
          </p:cNvPr>
          <p:cNvGraphicFramePr>
            <a:graphicFrameLocks noGrp="1"/>
          </p:cNvGraphicFramePr>
          <p:nvPr>
            <p:extLst>
              <p:ext uri="{D42A27DB-BD31-4B8C-83A1-F6EECF244321}">
                <p14:modId xmlns:p14="http://schemas.microsoft.com/office/powerpoint/2010/main" val="3297493470"/>
              </p:ext>
            </p:extLst>
          </p:nvPr>
        </p:nvGraphicFramePr>
        <p:xfrm>
          <a:off x="521208" y="348194"/>
          <a:ext cx="3207512" cy="579120"/>
        </p:xfrm>
        <a:graphic>
          <a:graphicData uri="http://schemas.openxmlformats.org/drawingml/2006/table">
            <a:tbl>
              <a:tblPr firstRow="1" bandRow="1">
                <a:tableStyleId>{5C22544A-7EE6-4342-B048-85BDC9FD1C3A}</a:tableStyleId>
              </a:tblPr>
              <a:tblGrid>
                <a:gridCol w="3207512">
                  <a:extLst>
                    <a:ext uri="{9D8B030D-6E8A-4147-A177-3AD203B41FA5}">
                      <a16:colId xmlns:a16="http://schemas.microsoft.com/office/drawing/2014/main" val="52226552"/>
                    </a:ext>
                  </a:extLst>
                </a:gridCol>
              </a:tblGrid>
              <a:tr h="370840">
                <a:tc>
                  <a:txBody>
                    <a:bodyPr/>
                    <a:lstStyle/>
                    <a:p>
                      <a:r>
                        <a:rPr lang="en-US" sz="1600" b="0" dirty="0">
                          <a:solidFill>
                            <a:schemeClr val="tx2"/>
                          </a:solidFill>
                        </a:rPr>
                        <a:t>Woodview </a:t>
                      </a:r>
                      <a:br>
                        <a:rPr lang="en-US" sz="1600" b="0" dirty="0">
                          <a:solidFill>
                            <a:schemeClr val="tx2"/>
                          </a:solidFill>
                        </a:rPr>
                      </a:br>
                      <a:r>
                        <a:rPr lang="en-US" sz="1600" b="0" dirty="0">
                          <a:solidFill>
                            <a:schemeClr val="tx2"/>
                          </a:solidFill>
                        </a:rPr>
                        <a:t>Plan of Subdivision</a:t>
                      </a:r>
                      <a:endParaRPr lang="en-CA" sz="1600" b="0" dirty="0">
                        <a:solidFill>
                          <a:schemeClr val="tx2"/>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94005"/>
                  </a:ext>
                </a:extLst>
              </a:tr>
            </a:tbl>
          </a:graphicData>
        </a:graphic>
      </p:graphicFrame>
    </p:spTree>
    <p:extLst>
      <p:ext uri="{BB962C8B-B14F-4D97-AF65-F5344CB8AC3E}">
        <p14:creationId xmlns:p14="http://schemas.microsoft.com/office/powerpoint/2010/main" val="301385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2" name="Rectangle 11">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4" name="Straight Connector 13">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4D01AD9-B9D9-36D2-270D-32052AFE7680}"/>
              </a:ext>
            </a:extLst>
          </p:cNvPr>
          <p:cNvPicPr>
            <a:picLocks noGrp="1" noChangeAspect="1"/>
          </p:cNvPicPr>
          <p:nvPr>
            <p:ph idx="1"/>
          </p:nvPr>
        </p:nvPicPr>
        <p:blipFill>
          <a:blip r:embed="rId2"/>
          <a:stretch>
            <a:fillRect/>
          </a:stretch>
        </p:blipFill>
        <p:spPr>
          <a:xfrm>
            <a:off x="653247" y="671574"/>
            <a:ext cx="5331095" cy="5054156"/>
          </a:xfrm>
          <a:prstGeom prst="rect">
            <a:avLst/>
          </a:prstGeom>
          <a:ln w="9525">
            <a:solidFill>
              <a:schemeClr val="tx1"/>
            </a:solidFill>
          </a:ln>
        </p:spPr>
      </p:pic>
      <p:cxnSp>
        <p:nvCxnSpPr>
          <p:cNvPr id="18" name="Straight Connector 17">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2" name="Rectangle 21">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7" name="Picture 6">
            <a:extLst>
              <a:ext uri="{FF2B5EF4-FFF2-40B4-BE49-F238E27FC236}">
                <a16:creationId xmlns:a16="http://schemas.microsoft.com/office/drawing/2014/main" id="{7069B27C-4DB3-D89F-07F3-FFC8A2EE4096}"/>
              </a:ext>
            </a:extLst>
          </p:cNvPr>
          <p:cNvPicPr>
            <a:picLocks noChangeAspect="1"/>
          </p:cNvPicPr>
          <p:nvPr/>
        </p:nvPicPr>
        <p:blipFill>
          <a:blip r:embed="rId3"/>
          <a:stretch>
            <a:fillRect/>
          </a:stretch>
        </p:blipFill>
        <p:spPr>
          <a:xfrm>
            <a:off x="6637589" y="671574"/>
            <a:ext cx="4445589" cy="5022662"/>
          </a:xfrm>
          <a:prstGeom prst="rect">
            <a:avLst/>
          </a:prstGeom>
          <a:ln w="9525">
            <a:solidFill>
              <a:schemeClr val="tx1"/>
            </a:solidFill>
          </a:ln>
        </p:spPr>
      </p:pic>
      <p:sp>
        <p:nvSpPr>
          <p:cNvPr id="8" name="TextBox 7">
            <a:extLst>
              <a:ext uri="{FF2B5EF4-FFF2-40B4-BE49-F238E27FC236}">
                <a16:creationId xmlns:a16="http://schemas.microsoft.com/office/drawing/2014/main" id="{720A9312-BC58-0958-7169-5C39C243E62B}"/>
              </a:ext>
            </a:extLst>
          </p:cNvPr>
          <p:cNvSpPr txBox="1"/>
          <p:nvPr/>
        </p:nvSpPr>
        <p:spPr>
          <a:xfrm>
            <a:off x="2053874" y="5822187"/>
            <a:ext cx="2529840" cy="371410"/>
          </a:xfrm>
          <a:prstGeom prst="rect">
            <a:avLst/>
          </a:prstGeom>
          <a:noFill/>
        </p:spPr>
        <p:txBody>
          <a:bodyPr wrap="square" rtlCol="0">
            <a:spAutoFit/>
          </a:bodyPr>
          <a:lstStyle/>
          <a:p>
            <a:r>
              <a:rPr lang="en-US" dirty="0"/>
              <a:t>Current County OP</a:t>
            </a:r>
            <a:endParaRPr lang="en-CA" dirty="0"/>
          </a:p>
        </p:txBody>
      </p:sp>
      <p:sp>
        <p:nvSpPr>
          <p:cNvPr id="9" name="TextBox 8">
            <a:extLst>
              <a:ext uri="{FF2B5EF4-FFF2-40B4-BE49-F238E27FC236}">
                <a16:creationId xmlns:a16="http://schemas.microsoft.com/office/drawing/2014/main" id="{698C4D1E-CD56-A9BC-9BE6-2BD62E0385F6}"/>
              </a:ext>
            </a:extLst>
          </p:cNvPr>
          <p:cNvSpPr txBox="1"/>
          <p:nvPr/>
        </p:nvSpPr>
        <p:spPr>
          <a:xfrm>
            <a:off x="7904480" y="5815142"/>
            <a:ext cx="2113280" cy="368869"/>
          </a:xfrm>
          <a:prstGeom prst="rect">
            <a:avLst/>
          </a:prstGeom>
          <a:noFill/>
        </p:spPr>
        <p:txBody>
          <a:bodyPr wrap="square" rtlCol="0">
            <a:spAutoFit/>
          </a:bodyPr>
          <a:lstStyle/>
          <a:p>
            <a:r>
              <a:rPr lang="en-US" dirty="0"/>
              <a:t>New County OP</a:t>
            </a:r>
            <a:endParaRPr lang="en-CA" dirty="0"/>
          </a:p>
        </p:txBody>
      </p:sp>
    </p:spTree>
    <p:extLst>
      <p:ext uri="{BB962C8B-B14F-4D97-AF65-F5344CB8AC3E}">
        <p14:creationId xmlns:p14="http://schemas.microsoft.com/office/powerpoint/2010/main" val="367924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5536B-19AB-744A-CA74-33C1AF145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DC506-2B74-51E3-41AA-B449CE301D98}"/>
              </a:ext>
            </a:extLst>
          </p:cNvPr>
          <p:cNvSpPr>
            <a:spLocks noGrp="1"/>
          </p:cNvSpPr>
          <p:nvPr>
            <p:ph type="title"/>
          </p:nvPr>
        </p:nvSpPr>
        <p:spPr>
          <a:xfrm>
            <a:off x="1097280" y="286605"/>
            <a:ext cx="10815799" cy="702303"/>
          </a:xfrm>
        </p:spPr>
        <p:txBody>
          <a:bodyPr>
            <a:normAutofit fontScale="90000"/>
          </a:bodyPr>
          <a:lstStyle/>
          <a:p>
            <a:r>
              <a:rPr lang="en-US" dirty="0"/>
              <a:t>Concerns</a:t>
            </a:r>
            <a:endParaRPr lang="en-CA" dirty="0"/>
          </a:p>
        </p:txBody>
      </p:sp>
      <p:sp>
        <p:nvSpPr>
          <p:cNvPr id="6" name="Date Placeholder 3">
            <a:extLst>
              <a:ext uri="{FF2B5EF4-FFF2-40B4-BE49-F238E27FC236}">
                <a16:creationId xmlns:a16="http://schemas.microsoft.com/office/drawing/2014/main" id="{B0502586-AE09-6FEA-C113-B6A5DC262BBA}"/>
              </a:ext>
            </a:extLst>
          </p:cNvPr>
          <p:cNvSpPr>
            <a:spLocks noGrp="1"/>
          </p:cNvSpPr>
          <p:nvPr>
            <p:ph type="dt" sz="half" idx="10"/>
          </p:nvPr>
        </p:nvSpPr>
        <p:spPr>
          <a:xfrm>
            <a:off x="0" y="6459785"/>
            <a:ext cx="2472271" cy="365125"/>
          </a:xfrm>
        </p:spPr>
        <p:txBody>
          <a:bodyPr/>
          <a:lstStyle/>
          <a:p>
            <a:fld id="{D30BB376-B19C-488D-ABEB-03C7E6E9E3E0}" type="datetimeFigureOut">
              <a:rPr lang="en-US" dirty="0"/>
              <a:t>5/28/2026</a:t>
            </a:fld>
            <a:endParaRPr lang="en-US" dirty="0"/>
          </a:p>
        </p:txBody>
      </p:sp>
      <p:sp>
        <p:nvSpPr>
          <p:cNvPr id="7" name="Slide Number Placeholder 5">
            <a:extLst>
              <a:ext uri="{FF2B5EF4-FFF2-40B4-BE49-F238E27FC236}">
                <a16:creationId xmlns:a16="http://schemas.microsoft.com/office/drawing/2014/main" id="{A5AF03E0-0120-575A-340F-8F2455507FBE}"/>
              </a:ext>
            </a:extLst>
          </p:cNvPr>
          <p:cNvSpPr>
            <a:spLocks noGrp="1"/>
          </p:cNvSpPr>
          <p:nvPr>
            <p:ph type="sldNum" sz="quarter" idx="12"/>
          </p:nvPr>
        </p:nvSpPr>
        <p:spPr>
          <a:xfrm>
            <a:off x="10879975" y="6459785"/>
            <a:ext cx="1312025" cy="365125"/>
          </a:xfrm>
        </p:spPr>
        <p:txBody>
          <a:bodyPr/>
          <a:lstStyle/>
          <a:p>
            <a:fld id="{629637A9-119A-49DA-BD12-AAC58B377D80}" type="slidenum">
              <a:rPr lang="en-US" dirty="0"/>
              <a:t>9</a:t>
            </a:fld>
            <a:endParaRPr lang="en-US" dirty="0"/>
          </a:p>
        </p:txBody>
      </p:sp>
      <p:sp>
        <p:nvSpPr>
          <p:cNvPr id="8" name="Text Placeholder 3">
            <a:extLst>
              <a:ext uri="{FF2B5EF4-FFF2-40B4-BE49-F238E27FC236}">
                <a16:creationId xmlns:a16="http://schemas.microsoft.com/office/drawing/2014/main" id="{AC517AE5-741C-D8CB-31E8-B0DE0CAE7865}"/>
              </a:ext>
            </a:extLst>
          </p:cNvPr>
          <p:cNvSpPr txBox="1">
            <a:spLocks/>
          </p:cNvSpPr>
          <p:nvPr/>
        </p:nvSpPr>
        <p:spPr>
          <a:xfrm>
            <a:off x="754144" y="1201970"/>
            <a:ext cx="10747454" cy="4906600"/>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u="sng" dirty="0"/>
              <a:t>Impacts to Julian Lake: </a:t>
            </a:r>
          </a:p>
          <a:p>
            <a:pPr marL="355600" indent="-355600">
              <a:buFont typeface="Arial" panose="020B0604020202020204" pitchFamily="34" charset="0"/>
              <a:buChar char="•"/>
            </a:pPr>
            <a:r>
              <a:rPr lang="en-US" sz="2400" dirty="0"/>
              <a:t>the development is well outside of the MECP 300 </a:t>
            </a:r>
            <a:r>
              <a:rPr lang="en-US" sz="2400" dirty="0" err="1"/>
              <a:t>metre</a:t>
            </a:r>
            <a:r>
              <a:rPr lang="en-US" sz="2400" dirty="0"/>
              <a:t> assessment area for at-capacity lakes (585 metres).</a:t>
            </a:r>
          </a:p>
          <a:p>
            <a:pPr marL="355600" indent="-355600">
              <a:buFont typeface="Arial" panose="020B0604020202020204" pitchFamily="34" charset="0"/>
              <a:buChar char="•"/>
            </a:pPr>
            <a:r>
              <a:rPr lang="en-US" sz="2400" dirty="0"/>
              <a:t>There is no indication by the geologists that there will be groundwater impacts to the lake, based on the distance 585 metres (well beyond the typical study area)</a:t>
            </a:r>
          </a:p>
          <a:p>
            <a:pPr marL="0" indent="0">
              <a:buNone/>
            </a:pPr>
            <a:r>
              <a:rPr lang="en-US" sz="2400" u="sng" dirty="0"/>
              <a:t>Impacts to Groundwater</a:t>
            </a:r>
          </a:p>
          <a:p>
            <a:pPr marL="355600" indent="-355600">
              <a:lnSpc>
                <a:spcPct val="100000"/>
              </a:lnSpc>
              <a:buFont typeface="Arial" panose="020B0604020202020204" pitchFamily="34" charset="0"/>
              <a:buChar char="•"/>
            </a:pPr>
            <a:r>
              <a:rPr lang="en-US" sz="2400" dirty="0"/>
              <a:t>Hydrogeological Assessment – as verified by professional peer reviewers – concludes that there will be no negative impacts to groundwater quantity and quality</a:t>
            </a:r>
          </a:p>
          <a:p>
            <a:pPr marL="355600" indent="-355600">
              <a:lnSpc>
                <a:spcPct val="100000"/>
              </a:lnSpc>
              <a:buFont typeface="Arial" panose="020B0604020202020204" pitchFamily="34" charset="0"/>
              <a:buChar char="•"/>
            </a:pPr>
            <a:r>
              <a:rPr lang="en-US" sz="2400" dirty="0"/>
              <a:t>This includes adjacent wells</a:t>
            </a:r>
          </a:p>
          <a:p>
            <a:pPr marL="355600" indent="-355600">
              <a:lnSpc>
                <a:spcPct val="100000"/>
              </a:lnSpc>
              <a:buFont typeface="Arial" panose="020B0604020202020204" pitchFamily="34" charset="0"/>
              <a:buChar char="•"/>
            </a:pPr>
            <a:r>
              <a:rPr lang="en-US" sz="2400" dirty="0"/>
              <a:t>Groundwater monitoring will be required as a draft plan condition as a precaution (typical for a privately-serviced subdivision)</a:t>
            </a:r>
          </a:p>
          <a:p>
            <a:pPr marL="228600" indent="-228600">
              <a:buFont typeface="Arial" panose="020B0604020202020204" pitchFamily="34" charset="0"/>
              <a:buChar char="•"/>
            </a:pPr>
            <a:endParaRPr lang="en-US" dirty="0"/>
          </a:p>
        </p:txBody>
      </p:sp>
      <p:graphicFrame>
        <p:nvGraphicFramePr>
          <p:cNvPr id="4" name="Table 3">
            <a:extLst>
              <a:ext uri="{FF2B5EF4-FFF2-40B4-BE49-F238E27FC236}">
                <a16:creationId xmlns:a16="http://schemas.microsoft.com/office/drawing/2014/main" id="{A42682B1-F05C-D739-C34E-072BC4816007}"/>
              </a:ext>
            </a:extLst>
          </p:cNvPr>
          <p:cNvGraphicFramePr>
            <a:graphicFrameLocks noGrp="1"/>
          </p:cNvGraphicFramePr>
          <p:nvPr>
            <p:extLst>
              <p:ext uri="{D42A27DB-BD31-4B8C-83A1-F6EECF244321}">
                <p14:modId xmlns:p14="http://schemas.microsoft.com/office/powerpoint/2010/main" val="3492091822"/>
              </p:ext>
            </p:extLst>
          </p:nvPr>
        </p:nvGraphicFramePr>
        <p:xfrm>
          <a:off x="521208" y="348194"/>
          <a:ext cx="3207512" cy="579120"/>
        </p:xfrm>
        <a:graphic>
          <a:graphicData uri="http://schemas.openxmlformats.org/drawingml/2006/table">
            <a:tbl>
              <a:tblPr firstRow="1" bandRow="1">
                <a:tableStyleId>{5C22544A-7EE6-4342-B048-85BDC9FD1C3A}</a:tableStyleId>
              </a:tblPr>
              <a:tblGrid>
                <a:gridCol w="3207512">
                  <a:extLst>
                    <a:ext uri="{9D8B030D-6E8A-4147-A177-3AD203B41FA5}">
                      <a16:colId xmlns:a16="http://schemas.microsoft.com/office/drawing/2014/main" val="52226552"/>
                    </a:ext>
                  </a:extLst>
                </a:gridCol>
              </a:tblGrid>
              <a:tr h="370840">
                <a:tc>
                  <a:txBody>
                    <a:bodyPr/>
                    <a:lstStyle/>
                    <a:p>
                      <a:r>
                        <a:rPr lang="en-US" sz="1600" b="0" dirty="0">
                          <a:solidFill>
                            <a:schemeClr val="tx2"/>
                          </a:solidFill>
                        </a:rPr>
                        <a:t>Woodview </a:t>
                      </a:r>
                      <a:br>
                        <a:rPr lang="en-US" sz="1600" b="0" dirty="0">
                          <a:solidFill>
                            <a:schemeClr val="tx2"/>
                          </a:solidFill>
                        </a:rPr>
                      </a:br>
                      <a:r>
                        <a:rPr lang="en-US" sz="1600" b="0" dirty="0">
                          <a:solidFill>
                            <a:schemeClr val="tx2"/>
                          </a:solidFill>
                        </a:rPr>
                        <a:t>Plan of Subdivision</a:t>
                      </a:r>
                      <a:endParaRPr lang="en-CA" sz="1600" b="0" dirty="0">
                        <a:solidFill>
                          <a:schemeClr val="tx2"/>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94005"/>
                  </a:ext>
                </a:extLst>
              </a:tr>
            </a:tbl>
          </a:graphicData>
        </a:graphic>
      </p:graphicFrame>
    </p:spTree>
    <p:extLst>
      <p:ext uri="{BB962C8B-B14F-4D97-AF65-F5344CB8AC3E}">
        <p14:creationId xmlns:p14="http://schemas.microsoft.com/office/powerpoint/2010/main" val="4149820647"/>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25041"/>
      </a:dk2>
      <a:lt2>
        <a:srgbClr val="F2EADC"/>
      </a:lt2>
      <a:accent1>
        <a:srgbClr val="C3D5A6"/>
      </a:accent1>
      <a:accent2>
        <a:srgbClr val="173442"/>
      </a:accent2>
      <a:accent3>
        <a:srgbClr val="FFDE86"/>
      </a:accent3>
      <a:accent4>
        <a:srgbClr val="44C1A3"/>
      </a:accent4>
      <a:accent5>
        <a:srgbClr val="4EB3CF"/>
      </a:accent5>
      <a:accent6>
        <a:srgbClr val="51C3F9"/>
      </a:accent6>
      <a:hlink>
        <a:srgbClr val="C3D5A6"/>
      </a:hlink>
      <a:folHlink>
        <a:srgbClr val="D2604D"/>
      </a:folHlink>
    </a:clrScheme>
    <a:fontScheme name="Custom 1">
      <a:majorFont>
        <a:latin typeface="DM Sans"/>
        <a:ea typeface=""/>
        <a:cs typeface=""/>
      </a:majorFont>
      <a:minorFont>
        <a:latin typeface="DM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E26E46DA1ADC4CB2BCFF30D12F7232" ma:contentTypeVersion="19" ma:contentTypeDescription="Create a new document." ma:contentTypeScope="" ma:versionID="a4440ff9059a8bd3fcc5339617c72cba">
  <xsd:schema xmlns:xsd="http://www.w3.org/2001/XMLSchema" xmlns:xs="http://www.w3.org/2001/XMLSchema" xmlns:p="http://schemas.microsoft.com/office/2006/metadata/properties" xmlns:ns2="f1823dba-8759-4569-b2df-c20c5eb76585" xmlns:ns3="1f9994c9-748e-4e71-95fb-28ba8ea6b09e" targetNamespace="http://schemas.microsoft.com/office/2006/metadata/properties" ma:root="true" ma:fieldsID="878c73e9a0171c16182780c94450e4d1" ns2:_="" ns3:_="">
    <xsd:import namespace="f1823dba-8759-4569-b2df-c20c5eb76585"/>
    <xsd:import namespace="1f9994c9-748e-4e71-95fb-28ba8ea6b09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LengthInSeconds" minOccurs="0"/>
                <xsd:element ref="ns2:MediaServiceSearchProperties" minOccurs="0"/>
                <xsd:element ref="ns2:MediaServiceLocation" minOccurs="0"/>
                <xsd:element ref="ns2:DateTime" minOccurs="0"/>
                <xsd:element ref="ns2:KMs_x0020_drive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823dba-8759-4569-b2df-c20c5eb765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8cc8eac-3b63-452b-8c66-e3b71e5fed0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DateTime" ma:index="24" nillable="true" ma:displayName="Date Time" ma:format="DateTime" ma:internalName="DateTime">
      <xsd:simpleType>
        <xsd:restriction base="dms:DateTime"/>
      </xsd:simpleType>
    </xsd:element>
    <xsd:element name="KMs_x0020_driven" ma:index="25" ma:displayName="KMs driven" ma:internalName="KMs_x0020_driven">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f9994c9-748e-4e71-95fb-28ba8ea6b09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1b310a00-6c00-4fab-becd-275a07db2bda}" ma:internalName="TaxCatchAll" ma:showField="CatchAllData" ma:web="1f9994c9-748e-4e71-95fb-28ba8ea6b0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823dba-8759-4569-b2df-c20c5eb76585">
      <Terms xmlns="http://schemas.microsoft.com/office/infopath/2007/PartnerControls"/>
    </lcf76f155ced4ddcb4097134ff3c332f>
    <TaxCatchAll xmlns="1f9994c9-748e-4e71-95fb-28ba8ea6b09e" xsi:nil="true"/>
    <DateTime xmlns="f1823dba-8759-4569-b2df-c20c5eb76585" xsi:nil="true"/>
    <KMs_x0020_driven xmlns="f1823dba-8759-4569-b2df-c20c5eb76585">5</KMs_x0020_drive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BA47DC-E629-4F1B-B89A-865EB15DE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823dba-8759-4569-b2df-c20c5eb76585"/>
    <ds:schemaRef ds:uri="1f9994c9-748e-4e71-95fb-28ba8ea6b0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EA3A3B-D5EC-4F21-89E6-A06F8C5BC43F}">
  <ds:schemaRefs>
    <ds:schemaRef ds:uri="http://schemas.microsoft.com/office/infopath/2007/PartnerControls"/>
    <ds:schemaRef ds:uri="http://purl.org/dc/dcmitype/"/>
    <ds:schemaRef ds:uri="http://schemas.microsoft.com/office/2006/documentManagement/types"/>
    <ds:schemaRef ds:uri="http://purl.org/dc/elements/1.1/"/>
    <ds:schemaRef ds:uri="f1823dba-8759-4569-b2df-c20c5eb76585"/>
    <ds:schemaRef ds:uri="http://purl.org/dc/terms/"/>
    <ds:schemaRef ds:uri="http://schemas.microsoft.com/office/2006/metadata/properties"/>
    <ds:schemaRef ds:uri="http://schemas.openxmlformats.org/package/2006/metadata/core-properties"/>
    <ds:schemaRef ds:uri="1f9994c9-748e-4e71-95fb-28ba8ea6b09e"/>
    <ds:schemaRef ds:uri="http://www.w3.org/XML/1998/namespace"/>
  </ds:schemaRefs>
</ds:datastoreItem>
</file>

<file path=customXml/itemProps3.xml><?xml version="1.0" encoding="utf-8"?>
<ds:datastoreItem xmlns:ds="http://schemas.openxmlformats.org/officeDocument/2006/customXml" ds:itemID="{6D57E71D-6283-4769-9BAE-988F1C2DA3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1488</TotalTime>
  <Words>1098</Words>
  <Application>Microsoft Office PowerPoint</Application>
  <PresentationFormat>Widescreen</PresentationFormat>
  <Paragraphs>114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DM Sans</vt:lpstr>
      <vt:lpstr>Retrospect</vt:lpstr>
      <vt:lpstr>Woodview Plan of Subdivision</vt:lpstr>
      <vt:lpstr>Site Location</vt:lpstr>
      <vt:lpstr>Proposal</vt:lpstr>
      <vt:lpstr>PowerPoint Presentation</vt:lpstr>
      <vt:lpstr>Required Applications</vt:lpstr>
      <vt:lpstr>Supporting Studies</vt:lpstr>
      <vt:lpstr>Additional Background</vt:lpstr>
      <vt:lpstr>PowerPoint Presentation</vt:lpstr>
      <vt:lpstr>Concerns</vt:lpstr>
      <vt:lpstr>Concerns</vt:lpstr>
      <vt:lpstr>Concerns</vt:lpstr>
      <vt:lpstr>Recommendations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Bancroft Ridge ZBA</dc:title>
  <dc:creator>Derek Pokora</dc:creator>
  <cp:lastModifiedBy>Kelly Picken</cp:lastModifiedBy>
  <cp:revision>43</cp:revision>
  <dcterms:created xsi:type="dcterms:W3CDTF">2021-03-30T14:47:47Z</dcterms:created>
  <dcterms:modified xsi:type="dcterms:W3CDTF">2026-05-28T17:12:48Z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0x0101003DE26E46DA1ADC4CB2BCFF30D12F7232</vt:lpwstr>
  </property>
  <property fmtid="{D5CDD505-2E9C-101B-9397-08002B2CF9AE}" pid="3" name="MediaServiceImageTags">
    <vt:lpwstr/>
  </property>
</Properties>
</file>